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7" r:id="rId2"/>
    <p:sldId id="268" r:id="rId3"/>
    <p:sldId id="269" r:id="rId4"/>
    <p:sldId id="270" r:id="rId5"/>
    <p:sldId id="271" r:id="rId6"/>
    <p:sldId id="272" r:id="rId7"/>
    <p:sldId id="273" r:id="rId8"/>
    <p:sldId id="274" r:id="rId9"/>
    <p:sldId id="275" r:id="rId10"/>
    <p:sldId id="276" r:id="rId11"/>
    <p:sldId id="277" r:id="rId12"/>
    <p:sldId id="278" r:id="rId13"/>
    <p:sldId id="279" r:id="rId14"/>
  </p:sldIdLst>
  <p:sldSz cx="6858000" cy="9144000" type="screen4x3"/>
  <p:notesSz cx="67183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82" autoAdjust="0"/>
    <p:restoredTop sz="94660"/>
  </p:normalViewPr>
  <p:slideViewPr>
    <p:cSldViewPr>
      <p:cViewPr varScale="1">
        <p:scale>
          <a:sx n="52" d="100"/>
          <a:sy n="52" d="100"/>
        </p:scale>
        <p:origin x="1872" y="6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263" cy="49276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05482" y="0"/>
            <a:ext cx="2911263" cy="492760"/>
          </a:xfrm>
          <a:prstGeom prst="rect">
            <a:avLst/>
          </a:prstGeom>
        </p:spPr>
        <p:txBody>
          <a:bodyPr vert="horz" lIns="91440" tIns="45720" rIns="91440" bIns="45720" rtlCol="0"/>
          <a:lstStyle>
            <a:lvl1pPr algn="r">
              <a:defRPr sz="1200"/>
            </a:lvl1pPr>
          </a:lstStyle>
          <a:p>
            <a:fld id="{87C5C45F-B7F6-4F6A-860E-46876070C345}" type="datetimeFigureOut">
              <a:rPr lang="en-GB" smtClean="0"/>
              <a:pPr/>
              <a:t>03/12/2018</a:t>
            </a:fld>
            <a:endParaRPr lang="en-GB"/>
          </a:p>
        </p:txBody>
      </p:sp>
      <p:sp>
        <p:nvSpPr>
          <p:cNvPr id="4" name="Slide Image Placeholder 3"/>
          <p:cNvSpPr>
            <a:spLocks noGrp="1" noRot="1" noChangeAspect="1"/>
          </p:cNvSpPr>
          <p:nvPr>
            <p:ph type="sldImg" idx="2"/>
          </p:nvPr>
        </p:nvSpPr>
        <p:spPr>
          <a:xfrm>
            <a:off x="1974850" y="739775"/>
            <a:ext cx="2770188" cy="36957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1830" y="4681220"/>
            <a:ext cx="5374640" cy="44348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60730"/>
            <a:ext cx="2911263" cy="49276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05482" y="9360730"/>
            <a:ext cx="2911263" cy="492760"/>
          </a:xfrm>
          <a:prstGeom prst="rect">
            <a:avLst/>
          </a:prstGeom>
        </p:spPr>
        <p:txBody>
          <a:bodyPr vert="horz" lIns="91440" tIns="45720" rIns="91440" bIns="45720" rtlCol="0" anchor="b"/>
          <a:lstStyle>
            <a:lvl1pPr algn="r">
              <a:defRPr sz="1200"/>
            </a:lvl1pPr>
          </a:lstStyle>
          <a:p>
            <a:fld id="{D51FF3FF-AD66-4B5C-B151-C289471F5960}"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EB0E6E5-5E15-486B-A8A3-DCB5BFDDC10B}" type="datetimeFigureOut">
              <a:rPr lang="en-GB" smtClean="0"/>
              <a:pPr/>
              <a:t>03/12/2018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F383-C7F4-4BEB-AD0F-688CE9150C6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EB0E6E5-5E15-486B-A8A3-DCB5BFDDC10B}" type="datetimeFigureOut">
              <a:rPr lang="en-GB" smtClean="0"/>
              <a:pPr/>
              <a:t>03/12/2018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F383-C7F4-4BEB-AD0F-688CE9150C6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EB0E6E5-5E15-486B-A8A3-DCB5BFDDC10B}" type="datetimeFigureOut">
              <a:rPr lang="en-GB" smtClean="0"/>
              <a:pPr/>
              <a:t>03/12/2018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F383-C7F4-4BEB-AD0F-688CE9150C6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EB0E6E5-5E15-486B-A8A3-DCB5BFDDC10B}" type="datetimeFigureOut">
              <a:rPr lang="en-GB" smtClean="0"/>
              <a:pPr/>
              <a:t>03/12/2018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F383-C7F4-4BEB-AD0F-688CE9150C6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B0E6E5-5E15-486B-A8A3-DCB5BFDDC10B}" type="datetimeFigureOut">
              <a:rPr lang="en-GB" smtClean="0"/>
              <a:pPr/>
              <a:t>03/12/2018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F383-C7F4-4BEB-AD0F-688CE9150C6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EB0E6E5-5E15-486B-A8A3-DCB5BFDDC10B}" type="datetimeFigureOut">
              <a:rPr lang="en-GB" smtClean="0"/>
              <a:pPr/>
              <a:t>03/12/2018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FDF383-C7F4-4BEB-AD0F-688CE9150C6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EB0E6E5-5E15-486B-A8A3-DCB5BFDDC10B}" type="datetimeFigureOut">
              <a:rPr lang="en-GB" smtClean="0"/>
              <a:pPr/>
              <a:t>03/12/2018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FDF383-C7F4-4BEB-AD0F-688CE9150C6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EB0E6E5-5E15-486B-A8A3-DCB5BFDDC10B}" type="datetimeFigureOut">
              <a:rPr lang="en-GB" smtClean="0"/>
              <a:pPr/>
              <a:t>03/12/2018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FDF383-C7F4-4BEB-AD0F-688CE9150C6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B0E6E5-5E15-486B-A8A3-DCB5BFDDC10B}" type="datetimeFigureOut">
              <a:rPr lang="en-GB" smtClean="0"/>
              <a:pPr/>
              <a:t>03/12/2018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FDF383-C7F4-4BEB-AD0F-688CE9150C6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B0E6E5-5E15-486B-A8A3-DCB5BFDDC10B}" type="datetimeFigureOut">
              <a:rPr lang="en-GB" smtClean="0"/>
              <a:pPr/>
              <a:t>03/12/2018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FDF383-C7F4-4BEB-AD0F-688CE9150C6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B0E6E5-5E15-486B-A8A3-DCB5BFDDC10B}" type="datetimeFigureOut">
              <a:rPr lang="en-GB" smtClean="0"/>
              <a:pPr/>
              <a:t>03/12/2018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FDF383-C7F4-4BEB-AD0F-688CE9150C6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EB0E6E5-5E15-486B-A8A3-DCB5BFDDC10B}" type="datetimeFigureOut">
              <a:rPr lang="en-GB" smtClean="0"/>
              <a:pPr/>
              <a:t>03/12/2018</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1FDF383-C7F4-4BEB-AD0F-688CE9150C6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648" y="395536"/>
            <a:ext cx="3672408" cy="1524000"/>
          </a:xfrm>
        </p:spPr>
        <p:txBody>
          <a:bodyPr>
            <a:normAutofit fontScale="90000"/>
          </a:bodyPr>
          <a:lstStyle/>
          <a:p>
            <a:pPr algn="l"/>
            <a:br>
              <a:rPr lang="en-GB" b="1" dirty="0">
                <a:solidFill>
                  <a:srgbClr val="002060"/>
                </a:solidFill>
              </a:rPr>
            </a:br>
            <a:r>
              <a:rPr lang="en-GB" sz="3100" b="1" dirty="0">
                <a:solidFill>
                  <a:srgbClr val="002060"/>
                </a:solidFill>
              </a:rPr>
              <a:t>Level 2 Award in Support Work in Schools</a:t>
            </a:r>
            <a:br>
              <a:rPr lang="en-GB" sz="4000" b="1" dirty="0">
                <a:solidFill>
                  <a:srgbClr val="002060"/>
                </a:solidFill>
              </a:rPr>
            </a:br>
            <a:endParaRPr lang="en-GB" dirty="0"/>
          </a:p>
        </p:txBody>
      </p:sp>
      <p:sp>
        <p:nvSpPr>
          <p:cNvPr id="4" name="Content Placeholder 3"/>
          <p:cNvSpPr>
            <a:spLocks noGrp="1"/>
          </p:cNvSpPr>
          <p:nvPr>
            <p:ph idx="1"/>
          </p:nvPr>
        </p:nvSpPr>
        <p:spPr>
          <a:xfrm>
            <a:off x="311277" y="1943605"/>
            <a:ext cx="6172200" cy="6034617"/>
          </a:xfrm>
        </p:spPr>
        <p:txBody>
          <a:bodyPr/>
          <a:lstStyle/>
          <a:p>
            <a:pPr>
              <a:buNone/>
            </a:pPr>
            <a:r>
              <a:rPr lang="en-GB" sz="2000" b="1" dirty="0">
                <a:solidFill>
                  <a:srgbClr val="002060"/>
                </a:solidFill>
              </a:rPr>
              <a:t>About this Course</a:t>
            </a:r>
          </a:p>
          <a:p>
            <a:r>
              <a:rPr lang="en-GB" sz="1400" dirty="0">
                <a:solidFill>
                  <a:srgbClr val="002060"/>
                </a:solidFill>
              </a:rPr>
              <a:t>To gain the full Level 2 Award in Support Work in Schools and Colleges (QCF) you will need to pass all the assignments which are coursework based. There are no formal examinations on this course</a:t>
            </a:r>
          </a:p>
          <a:p>
            <a:pPr>
              <a:buNone/>
            </a:pPr>
            <a:r>
              <a:rPr lang="en-GB" sz="2000" b="1" dirty="0">
                <a:solidFill>
                  <a:srgbClr val="002060"/>
                </a:solidFill>
              </a:rPr>
              <a:t>Course Content</a:t>
            </a:r>
          </a:p>
          <a:p>
            <a:pPr>
              <a:spcBef>
                <a:spcPts val="0"/>
              </a:spcBef>
            </a:pPr>
            <a:r>
              <a:rPr lang="en-GB" sz="1600" dirty="0">
                <a:solidFill>
                  <a:srgbClr val="002060"/>
                </a:solidFill>
              </a:rPr>
              <a:t>Child and Young Person Development </a:t>
            </a:r>
          </a:p>
          <a:p>
            <a:pPr>
              <a:spcBef>
                <a:spcPts val="0"/>
              </a:spcBef>
            </a:pPr>
            <a:r>
              <a:rPr lang="en-GB" sz="1600" dirty="0">
                <a:solidFill>
                  <a:srgbClr val="002060"/>
                </a:solidFill>
              </a:rPr>
              <a:t>Safeguarding the welfare of children and young people</a:t>
            </a:r>
          </a:p>
          <a:p>
            <a:pPr>
              <a:spcBef>
                <a:spcPts val="0"/>
              </a:spcBef>
            </a:pPr>
            <a:r>
              <a:rPr lang="en-GB" sz="1600" dirty="0">
                <a:solidFill>
                  <a:srgbClr val="002060"/>
                </a:solidFill>
              </a:rPr>
              <a:t>Communication and professional relationships with children, young people and adults </a:t>
            </a:r>
          </a:p>
          <a:p>
            <a:pPr>
              <a:spcBef>
                <a:spcPts val="0"/>
              </a:spcBef>
            </a:pPr>
            <a:r>
              <a:rPr lang="en-GB" sz="1600" dirty="0">
                <a:solidFill>
                  <a:srgbClr val="002060"/>
                </a:solidFill>
              </a:rPr>
              <a:t>Equality, diversity and inclusion in work with children and young people </a:t>
            </a:r>
          </a:p>
          <a:p>
            <a:pPr>
              <a:spcBef>
                <a:spcPts val="0"/>
              </a:spcBef>
            </a:pPr>
            <a:r>
              <a:rPr lang="en-GB" sz="1600" dirty="0">
                <a:solidFill>
                  <a:srgbClr val="002060"/>
                </a:solidFill>
              </a:rPr>
              <a:t>Schools as organisations </a:t>
            </a:r>
          </a:p>
          <a:p>
            <a:pPr>
              <a:buNone/>
            </a:pPr>
            <a:r>
              <a:rPr lang="en-GB" sz="2000" b="1" dirty="0">
                <a:solidFill>
                  <a:srgbClr val="002060"/>
                </a:solidFill>
              </a:rPr>
              <a:t>Qualification</a:t>
            </a:r>
          </a:p>
          <a:p>
            <a:r>
              <a:rPr lang="en-GB" sz="1400" dirty="0">
                <a:solidFill>
                  <a:srgbClr val="002060"/>
                </a:solidFill>
              </a:rPr>
              <a:t>This is a knowledge only qualification. Experience in the real work environment is not required</a:t>
            </a:r>
          </a:p>
          <a:p>
            <a:pPr>
              <a:spcBef>
                <a:spcPts val="0"/>
              </a:spcBef>
              <a:buNone/>
            </a:pPr>
            <a:r>
              <a:rPr lang="en-GB" sz="2000" b="1" dirty="0">
                <a:solidFill>
                  <a:srgbClr val="002060"/>
                </a:solidFill>
                <a:cs typeface="Arial" pitchFamily="34" charset="0"/>
              </a:rPr>
              <a:t>Potential job roles</a:t>
            </a:r>
          </a:p>
          <a:p>
            <a:pPr>
              <a:spcBef>
                <a:spcPts val="0"/>
              </a:spcBef>
            </a:pPr>
            <a:r>
              <a:rPr lang="en-GB" sz="1400" dirty="0">
                <a:solidFill>
                  <a:srgbClr val="002060"/>
                </a:solidFill>
                <a:cs typeface="Arial" pitchFamily="34" charset="0"/>
              </a:rPr>
              <a:t>Teaching assistant</a:t>
            </a:r>
          </a:p>
          <a:p>
            <a:pPr>
              <a:spcBef>
                <a:spcPts val="0"/>
              </a:spcBef>
            </a:pPr>
            <a:r>
              <a:rPr lang="en-GB" sz="1400" dirty="0">
                <a:solidFill>
                  <a:srgbClr val="002060"/>
                </a:solidFill>
                <a:cs typeface="Arial" pitchFamily="34" charset="0"/>
              </a:rPr>
              <a:t>Midday assistant</a:t>
            </a:r>
          </a:p>
          <a:p>
            <a:pPr>
              <a:spcBef>
                <a:spcPts val="0"/>
              </a:spcBef>
            </a:pPr>
            <a:r>
              <a:rPr lang="en-GB" sz="1400" dirty="0">
                <a:solidFill>
                  <a:srgbClr val="002060"/>
                </a:solidFill>
                <a:cs typeface="Arial" pitchFamily="34" charset="0"/>
              </a:rPr>
              <a:t>School administrator</a:t>
            </a:r>
          </a:p>
          <a:p>
            <a:pPr>
              <a:spcBef>
                <a:spcPts val="0"/>
              </a:spcBef>
            </a:pPr>
            <a:r>
              <a:rPr lang="en-GB" sz="1400" dirty="0">
                <a:solidFill>
                  <a:srgbClr val="002060"/>
                </a:solidFill>
                <a:cs typeface="Arial" pitchFamily="34" charset="0"/>
              </a:rPr>
              <a:t>Mentor</a:t>
            </a:r>
          </a:p>
          <a:p>
            <a:endParaRPr lang="en-GB" sz="1400" dirty="0">
              <a:solidFill>
                <a:schemeClr val="tx1">
                  <a:lumMod val="85000"/>
                  <a:lumOff val="15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rgbClr val="002060"/>
              </a:solidFill>
              <a:cs typeface="Arial" pitchFamily="34" charset="0"/>
            </a:endParaRPr>
          </a:p>
          <a:p>
            <a:endParaRPr lang="en-GB" sz="2000" dirty="0">
              <a:solidFill>
                <a:schemeClr val="tx1">
                  <a:lumMod val="85000"/>
                  <a:lumOff val="15000"/>
                </a:schemeClr>
              </a:solidFill>
              <a:cs typeface="Arial" pitchFamily="34" charset="0"/>
            </a:endParaRPr>
          </a:p>
          <a:p>
            <a:endParaRPr lang="en-US" sz="2000" dirty="0">
              <a:solidFill>
                <a:schemeClr val="tx1">
                  <a:lumMod val="85000"/>
                  <a:lumOff val="15000"/>
                </a:schemeClr>
              </a:solidFill>
              <a:cs typeface="Arial" pitchFamily="34" charset="0"/>
            </a:endParaRPr>
          </a:p>
          <a:p>
            <a:endParaRPr lang="en-GB" sz="2000" dirty="0">
              <a:solidFill>
                <a:schemeClr val="tx1">
                  <a:lumMod val="85000"/>
                  <a:lumOff val="15000"/>
                </a:schemeClr>
              </a:solidFill>
              <a:cs typeface="Arial" pitchFamily="34" charset="0"/>
            </a:endParaRPr>
          </a:p>
          <a:p>
            <a:endParaRPr lang="en-US" sz="2800" dirty="0">
              <a:solidFill>
                <a:schemeClr val="tx1">
                  <a:lumMod val="85000"/>
                  <a:lumOff val="15000"/>
                </a:schemeClr>
              </a:solidFill>
              <a:cs typeface="Arial" pitchFamily="34" charset="0"/>
            </a:endParaRPr>
          </a:p>
          <a:p>
            <a:endParaRPr lang="en-GB" sz="2800" dirty="0">
              <a:solidFill>
                <a:schemeClr val="tx1">
                  <a:lumMod val="85000"/>
                  <a:lumOff val="15000"/>
                </a:schemeClr>
              </a:solidFill>
              <a:cs typeface="Arial" pitchFamily="34" charset="0"/>
            </a:endParaRPr>
          </a:p>
          <a:p>
            <a:endParaRPr lang="en-GB" sz="2800" b="1" dirty="0"/>
          </a:p>
          <a:p>
            <a:endParaRPr lang="en-GB" sz="2000" dirty="0"/>
          </a:p>
        </p:txBody>
      </p:sp>
      <p:sp>
        <p:nvSpPr>
          <p:cNvPr id="5" name="Rectangle 4"/>
          <p:cNvSpPr/>
          <p:nvPr/>
        </p:nvSpPr>
        <p:spPr>
          <a:xfrm>
            <a:off x="174943" y="186606"/>
            <a:ext cx="6519535" cy="8793791"/>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GB" dirty="0"/>
          </a:p>
        </p:txBody>
      </p:sp>
      <p:pic>
        <p:nvPicPr>
          <p:cNvPr id="6" name="Picture 2" descr="\\TTBSERVER\RedirectedFolders\esu\My Documents\My Pictures\ESF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8388424"/>
            <a:ext cx="1044371" cy="4518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2780929" y="8388424"/>
            <a:ext cx="1368152" cy="440873"/>
          </a:xfrm>
          <a:prstGeom prst="rect">
            <a:avLst/>
          </a:prstGeom>
        </p:spPr>
      </p:pic>
      <p:pic>
        <p:nvPicPr>
          <p:cNvPr id="8" name="Picture 3" descr="\\TTBSERVER\RedirectedFolders\esu\My Documents\My Pictures\Logo\Es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5244" y="8460432"/>
            <a:ext cx="871418" cy="402193"/>
          </a:xfrm>
          <a:prstGeom prst="rect">
            <a:avLst/>
          </a:prstGeom>
          <a:noFill/>
          <a:extLst>
            <a:ext uri="{909E8E84-426E-40DD-AFC4-6F175D3DCCD1}">
              <a14:hiddenFill xmlns:a14="http://schemas.microsoft.com/office/drawing/2010/main">
                <a:solidFill>
                  <a:srgbClr val="FFFFFF"/>
                </a:solidFill>
              </a14:hiddenFill>
            </a:ext>
          </a:extLst>
        </p:spPr>
      </p:pic>
      <p:sp>
        <p:nvSpPr>
          <p:cNvPr id="9" name="37 CuadroTexto"/>
          <p:cNvSpPr txBox="1"/>
          <p:nvPr/>
        </p:nvSpPr>
        <p:spPr>
          <a:xfrm>
            <a:off x="572543" y="7260225"/>
            <a:ext cx="3312368" cy="1035729"/>
          </a:xfrm>
          <a:prstGeom prst="roundRect">
            <a:avLst/>
          </a:prstGeom>
          <a:solidFill>
            <a:schemeClr val="tx2">
              <a:lumMod val="50000"/>
            </a:schemeClr>
          </a:solidFill>
          <a:ln>
            <a:solidFill>
              <a:srgbClr val="002060"/>
            </a:solidFill>
          </a:ln>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lIns="73646" tIns="36823" rIns="73646" bIns="36823" rtlCol="0">
            <a:spAutoFit/>
          </a:bodyPr>
          <a:lstStyle/>
          <a:p>
            <a:pPr algn="ctr"/>
            <a:r>
              <a:rPr lang="en-GB" sz="1400" dirty="0">
                <a:ln w="0"/>
                <a:solidFill>
                  <a:schemeClr val="bg1"/>
                </a:solidFill>
              </a:rPr>
              <a:t>To book a place on this course ring us on </a:t>
            </a:r>
          </a:p>
          <a:p>
            <a:pPr algn="ctr"/>
            <a:r>
              <a:rPr lang="en-GB" sz="1400" dirty="0">
                <a:ln w="0"/>
                <a:solidFill>
                  <a:schemeClr val="bg1"/>
                </a:solidFill>
              </a:rPr>
              <a:t>0161 465 9844 or </a:t>
            </a:r>
          </a:p>
          <a:p>
            <a:pPr algn="ctr"/>
            <a:r>
              <a:rPr lang="en-GB" sz="1400" dirty="0">
                <a:ln w="0"/>
                <a:solidFill>
                  <a:schemeClr val="bg1"/>
                </a:solidFill>
              </a:rPr>
              <a:t>0161 425 2239</a:t>
            </a:r>
          </a:p>
          <a:p>
            <a:pPr algn="ctr"/>
            <a:r>
              <a:rPr lang="en-GB" sz="1400" dirty="0">
                <a:ln w="0"/>
                <a:solidFill>
                  <a:schemeClr val="bg1"/>
                </a:solidFill>
              </a:rPr>
              <a:t>Email: action@thetrainingbrokers.co.uk</a:t>
            </a:r>
          </a:p>
        </p:txBody>
      </p:sp>
      <p:sp>
        <p:nvSpPr>
          <p:cNvPr id="10" name="37 CuadroTexto"/>
          <p:cNvSpPr txBox="1"/>
          <p:nvPr/>
        </p:nvSpPr>
        <p:spPr>
          <a:xfrm>
            <a:off x="4149081" y="7243201"/>
            <a:ext cx="2093533" cy="1035729"/>
          </a:xfrm>
          <a:prstGeom prst="roundRect">
            <a:avLst/>
          </a:prstGeom>
          <a:ln>
            <a:solidFill>
              <a:srgbClr val="002060"/>
            </a:solidFill>
          </a:ln>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lIns="73646" tIns="36823" rIns="73646" bIns="36823" rtlCol="0">
            <a:spAutoFit/>
          </a:bodyPr>
          <a:lstStyle/>
          <a:p>
            <a:pPr algn="ctr"/>
            <a:r>
              <a:rPr lang="en-GB" sz="1400" b="1" dirty="0">
                <a:ln w="0"/>
                <a:solidFill>
                  <a:srgbClr val="002060"/>
                </a:solidFill>
              </a:rPr>
              <a:t>Follow us online!</a:t>
            </a:r>
          </a:p>
          <a:p>
            <a:pPr algn="ctr"/>
            <a:r>
              <a:rPr lang="en-GB" sz="1400" dirty="0">
                <a:ln w="0"/>
                <a:solidFill>
                  <a:srgbClr val="002060"/>
                </a:solidFill>
              </a:rPr>
              <a:t>www.facebook.com/</a:t>
            </a:r>
          </a:p>
          <a:p>
            <a:pPr algn="ctr"/>
            <a:r>
              <a:rPr lang="en-GB" sz="1400" dirty="0">
                <a:ln w="0"/>
                <a:solidFill>
                  <a:srgbClr val="002060"/>
                </a:solidFill>
              </a:rPr>
              <a:t>thetrainingbrokers</a:t>
            </a:r>
          </a:p>
          <a:p>
            <a:pPr algn="ctr"/>
            <a:r>
              <a:rPr lang="en-GB" sz="1400" dirty="0">
                <a:ln w="0"/>
                <a:solidFill>
                  <a:srgbClr val="002060"/>
                </a:solidFill>
              </a:rPr>
              <a:t>Twitter: @TTBMCR </a:t>
            </a:r>
          </a:p>
        </p:txBody>
      </p:sp>
      <p:pic>
        <p:nvPicPr>
          <p:cNvPr id="12" name="Picture 11">
            <a:extLst>
              <a:ext uri="{FF2B5EF4-FFF2-40B4-BE49-F238E27FC236}">
                <a16:creationId xmlns:a16="http://schemas.microsoft.com/office/drawing/2014/main" id="{AF4B61A2-39F8-4A23-8CC9-CB3F185E22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2136" y="442031"/>
            <a:ext cx="2739255" cy="15699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 y="179512"/>
            <a:ext cx="3672408" cy="1524000"/>
          </a:xfrm>
        </p:spPr>
        <p:txBody>
          <a:bodyPr>
            <a:normAutofit fontScale="90000"/>
          </a:bodyPr>
          <a:lstStyle/>
          <a:p>
            <a:pPr algn="l"/>
            <a:br>
              <a:rPr lang="en-GB" b="1" dirty="0">
                <a:solidFill>
                  <a:srgbClr val="002060"/>
                </a:solidFill>
              </a:rPr>
            </a:br>
            <a:r>
              <a:rPr lang="en-GB" sz="3100" b="1" dirty="0">
                <a:solidFill>
                  <a:schemeClr val="accent3">
                    <a:lumMod val="50000"/>
                  </a:schemeClr>
                </a:solidFill>
              </a:rPr>
              <a:t>Level 2 Award in Awareness of Dementia </a:t>
            </a:r>
            <a:br>
              <a:rPr lang="en-GB" sz="4000" b="1" dirty="0">
                <a:solidFill>
                  <a:srgbClr val="002060"/>
                </a:solidFill>
              </a:rPr>
            </a:br>
            <a:endParaRPr lang="en-GB" dirty="0"/>
          </a:p>
        </p:txBody>
      </p:sp>
      <p:sp>
        <p:nvSpPr>
          <p:cNvPr id="4" name="Content Placeholder 3"/>
          <p:cNvSpPr>
            <a:spLocks noGrp="1"/>
          </p:cNvSpPr>
          <p:nvPr>
            <p:ph idx="1"/>
          </p:nvPr>
        </p:nvSpPr>
        <p:spPr>
          <a:xfrm>
            <a:off x="285766" y="1896675"/>
            <a:ext cx="6408712" cy="6178633"/>
          </a:xfrm>
        </p:spPr>
        <p:txBody>
          <a:bodyPr>
            <a:normAutofit/>
          </a:bodyPr>
          <a:lstStyle/>
          <a:p>
            <a:pPr>
              <a:spcBef>
                <a:spcPts val="0"/>
              </a:spcBef>
              <a:buNone/>
            </a:pPr>
            <a:r>
              <a:rPr lang="en-GB" sz="2000" b="1" dirty="0">
                <a:solidFill>
                  <a:schemeClr val="accent3">
                    <a:lumMod val="50000"/>
                  </a:schemeClr>
                </a:solidFill>
              </a:rPr>
              <a:t>About this Course</a:t>
            </a:r>
          </a:p>
          <a:p>
            <a:pPr>
              <a:spcBef>
                <a:spcPts val="0"/>
              </a:spcBef>
            </a:pPr>
            <a:r>
              <a:rPr lang="en-GB" sz="1400" dirty="0">
                <a:solidFill>
                  <a:schemeClr val="accent3">
                    <a:lumMod val="50000"/>
                  </a:schemeClr>
                </a:solidFill>
              </a:rPr>
              <a:t>This qualification aims to develop the knowledge and skills required when providing positive care for people with dementia and their families. The Level 2 Award provides an awareness of the causes and symptoms of dementia. This qualification is aligned to the National Dementia Strategy. </a:t>
            </a:r>
          </a:p>
          <a:p>
            <a:pPr>
              <a:spcBef>
                <a:spcPts val="0"/>
              </a:spcBef>
              <a:buNone/>
            </a:pPr>
            <a:r>
              <a:rPr lang="en-GB" sz="2000" b="1" dirty="0">
                <a:solidFill>
                  <a:schemeClr val="accent3">
                    <a:lumMod val="50000"/>
                  </a:schemeClr>
                </a:solidFill>
              </a:rPr>
              <a:t>Course Content</a:t>
            </a:r>
          </a:p>
          <a:p>
            <a:pPr marL="742860" lvl="1" indent="-285716">
              <a:spcBef>
                <a:spcPts val="0"/>
              </a:spcBef>
              <a:buFont typeface="Arial" pitchFamily="34" charset="0"/>
              <a:buChar char="•"/>
            </a:pPr>
            <a:r>
              <a:rPr lang="en-GB" sz="1400" dirty="0">
                <a:solidFill>
                  <a:schemeClr val="accent3">
                    <a:lumMod val="50000"/>
                  </a:schemeClr>
                </a:solidFill>
              </a:rPr>
              <a:t>Dementia Awareness </a:t>
            </a:r>
          </a:p>
          <a:p>
            <a:pPr marL="742860" lvl="1" indent="-285716">
              <a:spcBef>
                <a:spcPts val="0"/>
              </a:spcBef>
              <a:buFont typeface="Arial" pitchFamily="34" charset="0"/>
              <a:buChar char="•"/>
            </a:pPr>
            <a:r>
              <a:rPr lang="en-GB" sz="1400" dirty="0">
                <a:solidFill>
                  <a:schemeClr val="accent3">
                    <a:lumMod val="50000"/>
                  </a:schemeClr>
                </a:solidFill>
              </a:rPr>
              <a:t>The person centred approach to the care and support of individuals with dementia </a:t>
            </a:r>
          </a:p>
          <a:p>
            <a:pPr marL="742860" lvl="1" indent="-285716">
              <a:spcBef>
                <a:spcPts val="0"/>
              </a:spcBef>
              <a:buFont typeface="Arial" pitchFamily="34" charset="0"/>
              <a:buChar char="•"/>
            </a:pPr>
            <a:r>
              <a:rPr lang="en-GB" sz="1400" dirty="0">
                <a:solidFill>
                  <a:schemeClr val="accent3">
                    <a:lumMod val="50000"/>
                  </a:schemeClr>
                </a:solidFill>
              </a:rPr>
              <a:t>The person centred approach to the care and support of individuals with dementia </a:t>
            </a:r>
          </a:p>
          <a:p>
            <a:pPr marL="742860" lvl="1" indent="-285716">
              <a:spcBef>
                <a:spcPts val="0"/>
              </a:spcBef>
              <a:buFont typeface="Arial" pitchFamily="34" charset="0"/>
              <a:buChar char="•"/>
            </a:pPr>
            <a:r>
              <a:rPr lang="en-GB" sz="1400" dirty="0">
                <a:solidFill>
                  <a:schemeClr val="accent3">
                    <a:lumMod val="50000"/>
                  </a:schemeClr>
                </a:solidFill>
              </a:rPr>
              <a:t>Understand equality, diversity and inclusion in dementia care </a:t>
            </a:r>
          </a:p>
          <a:p>
            <a:pPr>
              <a:spcBef>
                <a:spcPts val="0"/>
              </a:spcBef>
              <a:buNone/>
            </a:pPr>
            <a:r>
              <a:rPr lang="en-GB" sz="2000" b="1" dirty="0">
                <a:solidFill>
                  <a:schemeClr val="accent3">
                    <a:lumMod val="50000"/>
                  </a:schemeClr>
                </a:solidFill>
              </a:rPr>
              <a:t>Qualification</a:t>
            </a:r>
          </a:p>
          <a:p>
            <a:pPr>
              <a:spcBef>
                <a:spcPts val="0"/>
              </a:spcBef>
            </a:pPr>
            <a:r>
              <a:rPr lang="en-GB" sz="1400" dirty="0">
                <a:solidFill>
                  <a:schemeClr val="accent3">
                    <a:lumMod val="50000"/>
                  </a:schemeClr>
                </a:solidFill>
              </a:rPr>
              <a:t>This is a knowledge only qualification is designed to prepare learners for employment and ensure that they have the knowledge and skills to succeed in the workplace. </a:t>
            </a:r>
          </a:p>
          <a:p>
            <a:pPr>
              <a:spcBef>
                <a:spcPts val="0"/>
              </a:spcBef>
              <a:buNone/>
            </a:pPr>
            <a:r>
              <a:rPr lang="en-GB" sz="2000" b="1" dirty="0">
                <a:solidFill>
                  <a:schemeClr val="accent3">
                    <a:lumMod val="50000"/>
                  </a:schemeClr>
                </a:solidFill>
                <a:cs typeface="Arial" pitchFamily="34" charset="0"/>
              </a:rPr>
              <a:t>Potential job roles</a:t>
            </a:r>
          </a:p>
          <a:p>
            <a:pPr marL="285716" indent="-285716">
              <a:spcBef>
                <a:spcPts val="0"/>
              </a:spcBef>
            </a:pPr>
            <a:r>
              <a:rPr lang="en-GB" sz="1400" dirty="0">
                <a:solidFill>
                  <a:schemeClr val="accent3">
                    <a:lumMod val="50000"/>
                  </a:schemeClr>
                </a:solidFill>
              </a:rPr>
              <a:t>Healthcare assistant</a:t>
            </a:r>
          </a:p>
          <a:p>
            <a:pPr marL="285716" indent="-285716">
              <a:spcBef>
                <a:spcPts val="0"/>
              </a:spcBef>
            </a:pPr>
            <a:r>
              <a:rPr lang="en-GB" sz="1400" dirty="0">
                <a:solidFill>
                  <a:schemeClr val="accent3">
                    <a:lumMod val="50000"/>
                  </a:schemeClr>
                </a:solidFill>
              </a:rPr>
              <a:t>Support role in Healthcare sector</a:t>
            </a:r>
            <a:endParaRPr lang="en-US" sz="1400" dirty="0">
              <a:solidFill>
                <a:schemeClr val="accent3">
                  <a:lumMod val="50000"/>
                </a:schemeClr>
              </a:solidFill>
            </a:endParaRPr>
          </a:p>
          <a:p>
            <a:pPr marL="285716" indent="-285716"/>
            <a:endParaRPr lang="en-GB" sz="1400" dirty="0">
              <a:solidFill>
                <a:schemeClr val="accent3">
                  <a:lumMod val="50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rgbClr val="002060"/>
              </a:solidFill>
              <a:cs typeface="Arial" pitchFamily="34" charset="0"/>
            </a:endParaRPr>
          </a:p>
          <a:p>
            <a:endParaRPr lang="en-GB" sz="2000" dirty="0">
              <a:solidFill>
                <a:schemeClr val="tx1">
                  <a:lumMod val="85000"/>
                  <a:lumOff val="15000"/>
                </a:schemeClr>
              </a:solidFill>
              <a:cs typeface="Arial" pitchFamily="34" charset="0"/>
            </a:endParaRPr>
          </a:p>
          <a:p>
            <a:endParaRPr lang="en-US" sz="2000" dirty="0">
              <a:solidFill>
                <a:schemeClr val="tx1">
                  <a:lumMod val="85000"/>
                  <a:lumOff val="15000"/>
                </a:schemeClr>
              </a:solidFill>
              <a:cs typeface="Arial" pitchFamily="34" charset="0"/>
            </a:endParaRPr>
          </a:p>
          <a:p>
            <a:endParaRPr lang="en-GB" sz="2000" dirty="0">
              <a:solidFill>
                <a:schemeClr val="tx1">
                  <a:lumMod val="85000"/>
                  <a:lumOff val="15000"/>
                </a:schemeClr>
              </a:solidFill>
              <a:cs typeface="Arial" pitchFamily="34" charset="0"/>
            </a:endParaRPr>
          </a:p>
          <a:p>
            <a:endParaRPr lang="en-US" sz="2800" dirty="0">
              <a:solidFill>
                <a:schemeClr val="tx1">
                  <a:lumMod val="85000"/>
                  <a:lumOff val="15000"/>
                </a:schemeClr>
              </a:solidFill>
              <a:cs typeface="Arial" pitchFamily="34" charset="0"/>
            </a:endParaRPr>
          </a:p>
          <a:p>
            <a:endParaRPr lang="en-GB" sz="2800" dirty="0">
              <a:solidFill>
                <a:schemeClr val="tx1">
                  <a:lumMod val="85000"/>
                  <a:lumOff val="15000"/>
                </a:schemeClr>
              </a:solidFill>
              <a:cs typeface="Arial" pitchFamily="34" charset="0"/>
            </a:endParaRPr>
          </a:p>
          <a:p>
            <a:endParaRPr lang="en-GB" sz="2800" b="1" dirty="0"/>
          </a:p>
          <a:p>
            <a:endParaRPr lang="en-GB" sz="2000" dirty="0"/>
          </a:p>
        </p:txBody>
      </p:sp>
      <p:sp>
        <p:nvSpPr>
          <p:cNvPr id="5" name="Rectangle 4"/>
          <p:cNvSpPr/>
          <p:nvPr/>
        </p:nvSpPr>
        <p:spPr>
          <a:xfrm>
            <a:off x="174943" y="186606"/>
            <a:ext cx="6519535" cy="8793791"/>
          </a:xfrm>
          <a:prstGeom prst="rect">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GB" dirty="0"/>
          </a:p>
        </p:txBody>
      </p:sp>
      <p:pic>
        <p:nvPicPr>
          <p:cNvPr id="6" name="Picture 2" descr="\\TTBSERVER\RedirectedFolders\esu\My Documents\My Pictures\ESF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8388424"/>
            <a:ext cx="1044371" cy="4518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2780929" y="8451607"/>
            <a:ext cx="1368152" cy="440873"/>
          </a:xfrm>
          <a:prstGeom prst="rect">
            <a:avLst/>
          </a:prstGeom>
        </p:spPr>
      </p:pic>
      <p:pic>
        <p:nvPicPr>
          <p:cNvPr id="8" name="Picture 3" descr="\\TTBSERVER\RedirectedFolders\esu\My Documents\My Pictures\Logo\Es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5244" y="8460432"/>
            <a:ext cx="871418" cy="402193"/>
          </a:xfrm>
          <a:prstGeom prst="rect">
            <a:avLst/>
          </a:prstGeom>
          <a:noFill/>
          <a:extLst>
            <a:ext uri="{909E8E84-426E-40DD-AFC4-6F175D3DCCD1}">
              <a14:hiddenFill xmlns:a14="http://schemas.microsoft.com/office/drawing/2010/main">
                <a:solidFill>
                  <a:srgbClr val="FFFFFF"/>
                </a:solidFill>
              </a14:hiddenFill>
            </a:ext>
          </a:extLst>
        </p:spPr>
      </p:pic>
      <p:sp>
        <p:nvSpPr>
          <p:cNvPr id="9" name="37 CuadroTexto"/>
          <p:cNvSpPr txBox="1"/>
          <p:nvPr/>
        </p:nvSpPr>
        <p:spPr>
          <a:xfrm>
            <a:off x="522514" y="7219765"/>
            <a:ext cx="3312368" cy="1035729"/>
          </a:xfrm>
          <a:prstGeom prst="roundRect">
            <a:avLst/>
          </a:prstGeom>
          <a:ln/>
        </p:spPr>
        <p:style>
          <a:lnRef idx="0">
            <a:schemeClr val="accent3"/>
          </a:lnRef>
          <a:fillRef idx="3">
            <a:schemeClr val="accent3"/>
          </a:fillRef>
          <a:effectRef idx="3">
            <a:schemeClr val="accent3"/>
          </a:effectRef>
          <a:fontRef idx="minor">
            <a:schemeClr val="lt1"/>
          </a:fontRef>
        </p:style>
        <p:txBody>
          <a:bodyPr wrap="square" lIns="73646" tIns="36823" rIns="73646" bIns="36823" rtlCol="0">
            <a:spAutoFit/>
          </a:bodyPr>
          <a:lstStyle/>
          <a:p>
            <a:pPr algn="ctr"/>
            <a:r>
              <a:rPr lang="en-GB" sz="1400" dirty="0">
                <a:ln w="0"/>
                <a:solidFill>
                  <a:schemeClr val="tx1"/>
                </a:solidFill>
              </a:rPr>
              <a:t>To book a place on this course ring us on </a:t>
            </a:r>
          </a:p>
          <a:p>
            <a:pPr algn="ctr"/>
            <a:r>
              <a:rPr lang="en-GB" sz="1400" dirty="0">
                <a:ln w="0"/>
                <a:solidFill>
                  <a:schemeClr val="tx1"/>
                </a:solidFill>
              </a:rPr>
              <a:t>0161 465 9844 or </a:t>
            </a:r>
          </a:p>
          <a:p>
            <a:pPr algn="ctr"/>
            <a:r>
              <a:rPr lang="en-GB" sz="1400" dirty="0">
                <a:ln w="0"/>
                <a:solidFill>
                  <a:schemeClr val="tx1"/>
                </a:solidFill>
              </a:rPr>
              <a:t>0161 425 2239</a:t>
            </a:r>
          </a:p>
          <a:p>
            <a:pPr algn="ctr"/>
            <a:r>
              <a:rPr lang="en-GB" sz="1400" dirty="0">
                <a:ln w="0"/>
                <a:solidFill>
                  <a:schemeClr val="tx1"/>
                </a:solidFill>
              </a:rPr>
              <a:t>Email: action@thetrainingbrokers.co.uk</a:t>
            </a:r>
          </a:p>
        </p:txBody>
      </p:sp>
      <p:sp>
        <p:nvSpPr>
          <p:cNvPr id="10" name="37 CuadroTexto"/>
          <p:cNvSpPr txBox="1"/>
          <p:nvPr/>
        </p:nvSpPr>
        <p:spPr>
          <a:xfrm>
            <a:off x="4241953" y="7215526"/>
            <a:ext cx="2093533" cy="1035729"/>
          </a:xfrm>
          <a:prstGeom prst="roundRect">
            <a:avLst/>
          </a:prstGeom>
          <a:ln/>
        </p:spPr>
        <p:style>
          <a:lnRef idx="2">
            <a:schemeClr val="accent3"/>
          </a:lnRef>
          <a:fillRef idx="1">
            <a:schemeClr val="lt1"/>
          </a:fillRef>
          <a:effectRef idx="0">
            <a:schemeClr val="accent3"/>
          </a:effectRef>
          <a:fontRef idx="minor">
            <a:schemeClr val="dk1"/>
          </a:fontRef>
        </p:style>
        <p:txBody>
          <a:bodyPr wrap="square" lIns="73646" tIns="36823" rIns="73646" bIns="36823" rtlCol="0">
            <a:spAutoFit/>
          </a:bodyPr>
          <a:lstStyle/>
          <a:p>
            <a:pPr algn="ctr"/>
            <a:r>
              <a:rPr lang="en-GB" sz="1400" dirty="0">
                <a:ln w="0"/>
                <a:solidFill>
                  <a:schemeClr val="accent3">
                    <a:lumMod val="50000"/>
                  </a:schemeClr>
                </a:solidFill>
              </a:rPr>
              <a:t>Follow us online!</a:t>
            </a:r>
          </a:p>
          <a:p>
            <a:pPr algn="ctr"/>
            <a:r>
              <a:rPr lang="en-GB" sz="1400" dirty="0">
                <a:ln w="0"/>
                <a:solidFill>
                  <a:schemeClr val="accent3">
                    <a:lumMod val="50000"/>
                  </a:schemeClr>
                </a:solidFill>
              </a:rPr>
              <a:t>www.facebook.com/</a:t>
            </a:r>
          </a:p>
          <a:p>
            <a:pPr algn="ctr"/>
            <a:r>
              <a:rPr lang="en-GB" sz="1400" dirty="0">
                <a:ln w="0"/>
                <a:solidFill>
                  <a:schemeClr val="accent3">
                    <a:lumMod val="50000"/>
                  </a:schemeClr>
                </a:solidFill>
              </a:rPr>
              <a:t>thetrainingbrokers</a:t>
            </a:r>
          </a:p>
          <a:p>
            <a:pPr algn="ctr"/>
            <a:r>
              <a:rPr lang="en-GB" sz="1400" dirty="0">
                <a:ln w="0"/>
                <a:solidFill>
                  <a:schemeClr val="accent3">
                    <a:lumMod val="50000"/>
                  </a:schemeClr>
                </a:solidFill>
              </a:rPr>
              <a:t>Twitter: @TTBMCR </a:t>
            </a:r>
          </a:p>
        </p:txBody>
      </p:sp>
      <p:pic>
        <p:nvPicPr>
          <p:cNvPr id="11" name="Picture 10" descr="http://www.sgul.ac.uk/images/easyblog_images/544/b2ap3_thumbnail_dementia-rs-x.jpg"/>
          <p:cNvPicPr/>
          <p:nvPr/>
        </p:nvPicPr>
        <p:blipFill>
          <a:blip r:embed="rId5" cstate="print"/>
          <a:srcRect/>
          <a:stretch>
            <a:fillRect/>
          </a:stretch>
        </p:blipFill>
        <p:spPr bwMode="auto">
          <a:xfrm>
            <a:off x="3635486" y="440562"/>
            <a:ext cx="2700000" cy="1260000"/>
          </a:xfrm>
          <a:prstGeom prst="rect">
            <a:avLst/>
          </a:prstGeom>
          <a:ln w="38100" cap="sq">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 y="179512"/>
            <a:ext cx="3672408" cy="1524000"/>
          </a:xfrm>
        </p:spPr>
        <p:txBody>
          <a:bodyPr>
            <a:normAutofit fontScale="90000"/>
          </a:bodyPr>
          <a:lstStyle/>
          <a:p>
            <a:pPr algn="l"/>
            <a:br>
              <a:rPr lang="en-GB" b="1" dirty="0">
                <a:solidFill>
                  <a:srgbClr val="002060"/>
                </a:solidFill>
              </a:rPr>
            </a:br>
            <a:r>
              <a:rPr lang="en-GB" sz="3100" b="1" dirty="0">
                <a:solidFill>
                  <a:schemeClr val="accent1"/>
                </a:solidFill>
              </a:rPr>
              <a:t>Level 2 Award in Information, Advice or Guidance </a:t>
            </a:r>
            <a:br>
              <a:rPr lang="en-GB" sz="4000" b="1" dirty="0">
                <a:solidFill>
                  <a:srgbClr val="002060"/>
                </a:solidFill>
              </a:rPr>
            </a:br>
            <a:endParaRPr lang="en-GB" dirty="0"/>
          </a:p>
        </p:txBody>
      </p:sp>
      <p:sp>
        <p:nvSpPr>
          <p:cNvPr id="4" name="Content Placeholder 3"/>
          <p:cNvSpPr>
            <a:spLocks noGrp="1"/>
          </p:cNvSpPr>
          <p:nvPr>
            <p:ph idx="1"/>
          </p:nvPr>
        </p:nvSpPr>
        <p:spPr>
          <a:xfrm>
            <a:off x="274345" y="1855477"/>
            <a:ext cx="6408712" cy="6178633"/>
          </a:xfrm>
        </p:spPr>
        <p:txBody>
          <a:bodyPr>
            <a:normAutofit/>
          </a:bodyPr>
          <a:lstStyle/>
          <a:p>
            <a:pPr>
              <a:spcBef>
                <a:spcPts val="0"/>
              </a:spcBef>
              <a:buNone/>
            </a:pPr>
            <a:r>
              <a:rPr lang="en-GB" sz="2000" b="1" dirty="0">
                <a:solidFill>
                  <a:schemeClr val="accent1"/>
                </a:solidFill>
              </a:rPr>
              <a:t>About this Course</a:t>
            </a:r>
          </a:p>
          <a:p>
            <a:pPr>
              <a:spcBef>
                <a:spcPts val="0"/>
              </a:spcBef>
            </a:pPr>
            <a:r>
              <a:rPr lang="en-GB" sz="1400" dirty="0">
                <a:solidFill>
                  <a:schemeClr val="accent1"/>
                </a:solidFill>
              </a:rPr>
              <a:t>The qualification will help learners to develop an understanding of the requirements of the Information, Advice or Guidance practice and aid them in guiding those that they are supporting to make informed choices. </a:t>
            </a:r>
          </a:p>
          <a:p>
            <a:pPr>
              <a:spcBef>
                <a:spcPts val="0"/>
              </a:spcBef>
            </a:pPr>
            <a:r>
              <a:rPr lang="en-GB" sz="1400" dirty="0">
                <a:solidFill>
                  <a:schemeClr val="accent1"/>
                </a:solidFill>
              </a:rPr>
              <a:t>The Level 2 Information, Advice or Guidance qualification has been developed for learners working in this field to share good practice and build confidence in their ability to effectively fulfil their role as providers of advice and guidance.</a:t>
            </a:r>
          </a:p>
          <a:p>
            <a:pPr>
              <a:spcBef>
                <a:spcPts val="0"/>
              </a:spcBef>
              <a:buNone/>
            </a:pPr>
            <a:r>
              <a:rPr lang="en-GB" sz="2000" b="1" dirty="0">
                <a:solidFill>
                  <a:schemeClr val="accent1"/>
                </a:solidFill>
              </a:rPr>
              <a:t>Course Content</a:t>
            </a:r>
          </a:p>
          <a:p>
            <a:pPr marL="742860" lvl="1" indent="-285716">
              <a:spcBef>
                <a:spcPts val="0"/>
              </a:spcBef>
              <a:buFont typeface="Arial" pitchFamily="34" charset="0"/>
              <a:buChar char="•"/>
            </a:pPr>
            <a:r>
              <a:rPr lang="en-GB" sz="1400" dirty="0">
                <a:solidFill>
                  <a:schemeClr val="accent1"/>
                </a:solidFill>
              </a:rPr>
              <a:t>Developing Interaction Skills for Information, Advice or Guidance</a:t>
            </a:r>
          </a:p>
          <a:p>
            <a:pPr marL="742860" lvl="1" indent="-285716">
              <a:spcBef>
                <a:spcPts val="0"/>
              </a:spcBef>
              <a:buFont typeface="Arial" pitchFamily="34" charset="0"/>
              <a:buChar char="•"/>
            </a:pPr>
            <a:r>
              <a:rPr lang="en-GB" sz="1400" dirty="0">
                <a:solidFill>
                  <a:schemeClr val="accent1"/>
                </a:solidFill>
              </a:rPr>
              <a:t>Information, Advice or Guidance in Practice </a:t>
            </a:r>
          </a:p>
          <a:p>
            <a:pPr>
              <a:spcBef>
                <a:spcPts val="0"/>
              </a:spcBef>
              <a:buNone/>
            </a:pPr>
            <a:r>
              <a:rPr lang="en-GB" sz="2000" b="1" dirty="0">
                <a:solidFill>
                  <a:schemeClr val="accent1"/>
                </a:solidFill>
              </a:rPr>
              <a:t>Qualification</a:t>
            </a:r>
          </a:p>
          <a:p>
            <a:pPr>
              <a:spcBef>
                <a:spcPts val="0"/>
              </a:spcBef>
            </a:pPr>
            <a:r>
              <a:rPr lang="en-GB" sz="1400" dirty="0">
                <a:solidFill>
                  <a:schemeClr val="accent1"/>
                </a:solidFill>
              </a:rPr>
              <a:t>The course will be delivered by a tutor through workshops. You will be expected to take part in group and paired activities and discussions. You will be expected to further your learning through independent study and build a portfolio of evidence. </a:t>
            </a:r>
          </a:p>
          <a:p>
            <a:pPr>
              <a:spcBef>
                <a:spcPts val="0"/>
              </a:spcBef>
              <a:buNone/>
            </a:pPr>
            <a:r>
              <a:rPr lang="en-GB" sz="2000" b="1" dirty="0">
                <a:solidFill>
                  <a:schemeClr val="accent1"/>
                </a:solidFill>
                <a:cs typeface="Arial" pitchFamily="34" charset="0"/>
              </a:rPr>
              <a:t>Potential job roles</a:t>
            </a:r>
          </a:p>
          <a:p>
            <a:pPr lvl="0">
              <a:spcBef>
                <a:spcPts val="0"/>
              </a:spcBef>
            </a:pPr>
            <a:r>
              <a:rPr lang="en-GB" sz="1400" dirty="0">
                <a:solidFill>
                  <a:schemeClr val="accent1"/>
                </a:solidFill>
              </a:rPr>
              <a:t>Business Link adviser</a:t>
            </a:r>
          </a:p>
          <a:p>
            <a:pPr lvl="0">
              <a:spcBef>
                <a:spcPts val="0"/>
              </a:spcBef>
            </a:pPr>
            <a:r>
              <a:rPr lang="en-GB" sz="1400" dirty="0">
                <a:solidFill>
                  <a:schemeClr val="accent1"/>
                </a:solidFill>
              </a:rPr>
              <a:t>Citizens Advice Bureau staff</a:t>
            </a:r>
          </a:p>
          <a:p>
            <a:pPr lvl="0">
              <a:spcBef>
                <a:spcPts val="0"/>
              </a:spcBef>
            </a:pPr>
            <a:r>
              <a:rPr lang="en-GB" sz="1400" dirty="0">
                <a:solidFill>
                  <a:schemeClr val="accent1"/>
                </a:solidFill>
              </a:rPr>
              <a:t>Advice providers within educational institutions</a:t>
            </a:r>
          </a:p>
          <a:p>
            <a:pPr lvl="0">
              <a:spcBef>
                <a:spcPts val="0"/>
              </a:spcBef>
            </a:pPr>
            <a:r>
              <a:rPr lang="en-GB" sz="1400" dirty="0">
                <a:solidFill>
                  <a:schemeClr val="accent1"/>
                </a:solidFill>
              </a:rPr>
              <a:t>Training and human resource personnel</a:t>
            </a:r>
          </a:p>
          <a:p>
            <a:pPr lvl="0">
              <a:spcBef>
                <a:spcPts val="0"/>
              </a:spcBef>
            </a:pPr>
            <a:r>
              <a:rPr lang="en-GB" sz="1400" dirty="0">
                <a:solidFill>
                  <a:schemeClr val="accent1"/>
                </a:solidFill>
              </a:rPr>
              <a:t>Receptionists and administrators</a:t>
            </a:r>
          </a:p>
          <a:p>
            <a:pPr marL="285716" indent="-285716"/>
            <a:endParaRPr lang="en-GB" sz="1400" dirty="0">
              <a:solidFill>
                <a:schemeClr val="accent3">
                  <a:lumMod val="50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rgbClr val="002060"/>
              </a:solidFill>
              <a:cs typeface="Arial" pitchFamily="34" charset="0"/>
            </a:endParaRPr>
          </a:p>
          <a:p>
            <a:endParaRPr lang="en-GB" sz="2000" dirty="0">
              <a:solidFill>
                <a:schemeClr val="tx1">
                  <a:lumMod val="85000"/>
                  <a:lumOff val="15000"/>
                </a:schemeClr>
              </a:solidFill>
              <a:cs typeface="Arial" pitchFamily="34" charset="0"/>
            </a:endParaRPr>
          </a:p>
          <a:p>
            <a:endParaRPr lang="en-US" sz="2000" dirty="0">
              <a:solidFill>
                <a:schemeClr val="tx1">
                  <a:lumMod val="85000"/>
                  <a:lumOff val="15000"/>
                </a:schemeClr>
              </a:solidFill>
              <a:cs typeface="Arial" pitchFamily="34" charset="0"/>
            </a:endParaRPr>
          </a:p>
          <a:p>
            <a:endParaRPr lang="en-GB" sz="2000" dirty="0">
              <a:solidFill>
                <a:schemeClr val="tx1">
                  <a:lumMod val="85000"/>
                  <a:lumOff val="15000"/>
                </a:schemeClr>
              </a:solidFill>
              <a:cs typeface="Arial" pitchFamily="34" charset="0"/>
            </a:endParaRPr>
          </a:p>
          <a:p>
            <a:endParaRPr lang="en-US" sz="2800" dirty="0">
              <a:solidFill>
                <a:schemeClr val="tx1">
                  <a:lumMod val="85000"/>
                  <a:lumOff val="15000"/>
                </a:schemeClr>
              </a:solidFill>
              <a:cs typeface="Arial" pitchFamily="34" charset="0"/>
            </a:endParaRPr>
          </a:p>
          <a:p>
            <a:endParaRPr lang="en-GB" sz="2800" dirty="0">
              <a:solidFill>
                <a:schemeClr val="tx1">
                  <a:lumMod val="85000"/>
                  <a:lumOff val="15000"/>
                </a:schemeClr>
              </a:solidFill>
              <a:cs typeface="Arial" pitchFamily="34" charset="0"/>
            </a:endParaRPr>
          </a:p>
          <a:p>
            <a:endParaRPr lang="en-GB" sz="2800" b="1" dirty="0"/>
          </a:p>
          <a:p>
            <a:endParaRPr lang="en-GB" sz="2000" dirty="0"/>
          </a:p>
        </p:txBody>
      </p:sp>
      <p:sp>
        <p:nvSpPr>
          <p:cNvPr id="5" name="Rectangle 4"/>
          <p:cNvSpPr/>
          <p:nvPr/>
        </p:nvSpPr>
        <p:spPr>
          <a:xfrm>
            <a:off x="174943" y="186606"/>
            <a:ext cx="6519535" cy="8793791"/>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2" descr="\\TTBSERVER\RedirectedFolders\esu\My Documents\My Pictures\ESF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8388424"/>
            <a:ext cx="1044371" cy="4518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2780929" y="8451607"/>
            <a:ext cx="1368152" cy="440873"/>
          </a:xfrm>
          <a:prstGeom prst="rect">
            <a:avLst/>
          </a:prstGeom>
        </p:spPr>
      </p:pic>
      <p:pic>
        <p:nvPicPr>
          <p:cNvPr id="8" name="Picture 3" descr="\\TTBSERVER\RedirectedFolders\esu\My Documents\My Pictures\Logo\Es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5244" y="8460432"/>
            <a:ext cx="871418" cy="402193"/>
          </a:xfrm>
          <a:prstGeom prst="rect">
            <a:avLst/>
          </a:prstGeom>
          <a:noFill/>
          <a:extLst>
            <a:ext uri="{909E8E84-426E-40DD-AFC4-6F175D3DCCD1}">
              <a14:hiddenFill xmlns:a14="http://schemas.microsoft.com/office/drawing/2010/main">
                <a:solidFill>
                  <a:srgbClr val="FFFFFF"/>
                </a:solidFill>
              </a14:hiddenFill>
            </a:ext>
          </a:extLst>
        </p:spPr>
      </p:pic>
      <p:sp>
        <p:nvSpPr>
          <p:cNvPr id="9" name="37 CuadroTexto"/>
          <p:cNvSpPr txBox="1"/>
          <p:nvPr/>
        </p:nvSpPr>
        <p:spPr>
          <a:xfrm>
            <a:off x="548680" y="7263913"/>
            <a:ext cx="3312368" cy="1035729"/>
          </a:xfrm>
          <a:prstGeom prst="roundRect">
            <a:avLst/>
          </a:prstGeom>
          <a:solidFill>
            <a:schemeClr val="accent1"/>
          </a:solidFill>
          <a:ln/>
        </p:spPr>
        <p:style>
          <a:lnRef idx="0">
            <a:schemeClr val="accent5"/>
          </a:lnRef>
          <a:fillRef idx="3">
            <a:schemeClr val="accent5"/>
          </a:fillRef>
          <a:effectRef idx="3">
            <a:schemeClr val="accent5"/>
          </a:effectRef>
          <a:fontRef idx="minor">
            <a:schemeClr val="lt1"/>
          </a:fontRef>
        </p:style>
        <p:txBody>
          <a:bodyPr wrap="square" lIns="73646" tIns="36823" rIns="73646" bIns="36823" rtlCol="0">
            <a:spAutoFit/>
          </a:bodyPr>
          <a:lstStyle/>
          <a:p>
            <a:pPr algn="ctr"/>
            <a:r>
              <a:rPr lang="en-GB" sz="1400" dirty="0">
                <a:ln w="0"/>
                <a:solidFill>
                  <a:schemeClr val="tx1"/>
                </a:solidFill>
              </a:rPr>
              <a:t>To book a place on this course ring us on </a:t>
            </a:r>
          </a:p>
          <a:p>
            <a:pPr algn="ctr"/>
            <a:r>
              <a:rPr lang="en-GB" sz="1400" dirty="0">
                <a:ln w="0"/>
                <a:solidFill>
                  <a:schemeClr val="tx1"/>
                </a:solidFill>
              </a:rPr>
              <a:t>0161 465 9844 or </a:t>
            </a:r>
          </a:p>
          <a:p>
            <a:pPr algn="ctr"/>
            <a:r>
              <a:rPr lang="en-GB" sz="1400" dirty="0">
                <a:ln w="0"/>
                <a:solidFill>
                  <a:schemeClr val="tx1"/>
                </a:solidFill>
              </a:rPr>
              <a:t>0161 425 2239</a:t>
            </a:r>
          </a:p>
          <a:p>
            <a:pPr algn="ctr"/>
            <a:r>
              <a:rPr lang="en-GB" sz="1400" dirty="0">
                <a:ln w="0"/>
                <a:solidFill>
                  <a:schemeClr val="tx1"/>
                </a:solidFill>
              </a:rPr>
              <a:t>Email: action@thetrainingbrokers.co.uk</a:t>
            </a:r>
          </a:p>
        </p:txBody>
      </p:sp>
      <p:sp>
        <p:nvSpPr>
          <p:cNvPr id="10" name="37 CuadroTexto"/>
          <p:cNvSpPr txBox="1"/>
          <p:nvPr/>
        </p:nvSpPr>
        <p:spPr>
          <a:xfrm>
            <a:off x="4256351" y="7263913"/>
            <a:ext cx="2093533" cy="1035729"/>
          </a:xfrm>
          <a:prstGeom prst="round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wrap="square" lIns="73646" tIns="36823" rIns="73646" bIns="36823" rtlCol="0">
            <a:spAutoFit/>
          </a:bodyPr>
          <a:lstStyle/>
          <a:p>
            <a:pPr algn="ctr"/>
            <a:r>
              <a:rPr lang="en-GB" sz="1400" dirty="0">
                <a:ln w="0"/>
                <a:solidFill>
                  <a:schemeClr val="accent1"/>
                </a:solidFill>
              </a:rPr>
              <a:t>Follow us online!</a:t>
            </a:r>
          </a:p>
          <a:p>
            <a:pPr algn="ctr"/>
            <a:r>
              <a:rPr lang="en-GB" sz="1400" dirty="0">
                <a:ln w="0"/>
                <a:solidFill>
                  <a:schemeClr val="accent1"/>
                </a:solidFill>
              </a:rPr>
              <a:t>www.facebook.com/</a:t>
            </a:r>
          </a:p>
          <a:p>
            <a:pPr algn="ctr"/>
            <a:r>
              <a:rPr lang="en-GB" sz="1400" dirty="0">
                <a:ln w="0"/>
                <a:solidFill>
                  <a:schemeClr val="accent1"/>
                </a:solidFill>
              </a:rPr>
              <a:t>thetrainingbrokers</a:t>
            </a:r>
          </a:p>
          <a:p>
            <a:pPr algn="ctr"/>
            <a:r>
              <a:rPr lang="en-GB" sz="1400" dirty="0">
                <a:ln w="0"/>
                <a:solidFill>
                  <a:schemeClr val="accent1"/>
                </a:solidFill>
              </a:rPr>
              <a:t>Twitter: @TTBMCR </a:t>
            </a:r>
          </a:p>
        </p:txBody>
      </p:sp>
      <p:pic>
        <p:nvPicPr>
          <p:cNvPr id="11" name="Picture 10">
            <a:extLst>
              <a:ext uri="{FF2B5EF4-FFF2-40B4-BE49-F238E27FC236}">
                <a16:creationId xmlns:a16="http://schemas.microsoft.com/office/drawing/2014/main" id="{96FFBA7C-5DB2-4DB7-A5F7-ACDD182D62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0" y="395536"/>
            <a:ext cx="2488836" cy="170868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 y="179512"/>
            <a:ext cx="3672408" cy="1524000"/>
          </a:xfrm>
        </p:spPr>
        <p:txBody>
          <a:bodyPr>
            <a:normAutofit fontScale="90000"/>
          </a:bodyPr>
          <a:lstStyle/>
          <a:p>
            <a:pPr algn="l"/>
            <a:br>
              <a:rPr lang="en-GB" b="1" dirty="0">
                <a:solidFill>
                  <a:srgbClr val="002060"/>
                </a:solidFill>
              </a:rPr>
            </a:br>
            <a:r>
              <a:rPr lang="en-GB" sz="3100" b="1" dirty="0">
                <a:solidFill>
                  <a:schemeClr val="accent3">
                    <a:lumMod val="50000"/>
                  </a:schemeClr>
                </a:solidFill>
              </a:rPr>
              <a:t>Level 2 Certificate in Information, Advice or Guidance </a:t>
            </a:r>
            <a:br>
              <a:rPr lang="en-GB" sz="4000" b="1" dirty="0">
                <a:solidFill>
                  <a:schemeClr val="accent3">
                    <a:lumMod val="60000"/>
                    <a:lumOff val="40000"/>
                  </a:schemeClr>
                </a:solidFill>
              </a:rPr>
            </a:br>
            <a:endParaRPr lang="en-GB" dirty="0">
              <a:solidFill>
                <a:schemeClr val="accent3">
                  <a:lumMod val="60000"/>
                  <a:lumOff val="40000"/>
                </a:schemeClr>
              </a:solidFill>
            </a:endParaRPr>
          </a:p>
        </p:txBody>
      </p:sp>
      <p:sp>
        <p:nvSpPr>
          <p:cNvPr id="4" name="Content Placeholder 3"/>
          <p:cNvSpPr>
            <a:spLocks noGrp="1"/>
          </p:cNvSpPr>
          <p:nvPr>
            <p:ph idx="1"/>
          </p:nvPr>
        </p:nvSpPr>
        <p:spPr>
          <a:xfrm>
            <a:off x="260648" y="1547664"/>
            <a:ext cx="6408712" cy="6178633"/>
          </a:xfrm>
        </p:spPr>
        <p:txBody>
          <a:bodyPr>
            <a:normAutofit/>
          </a:bodyPr>
          <a:lstStyle/>
          <a:p>
            <a:pPr>
              <a:buNone/>
            </a:pPr>
            <a:r>
              <a:rPr lang="en-GB" sz="2000" b="1" dirty="0">
                <a:solidFill>
                  <a:schemeClr val="accent3">
                    <a:lumMod val="50000"/>
                  </a:schemeClr>
                </a:solidFill>
              </a:rPr>
              <a:t>About this Course</a:t>
            </a:r>
          </a:p>
          <a:p>
            <a:pPr>
              <a:spcBef>
                <a:spcPts val="0"/>
              </a:spcBef>
            </a:pPr>
            <a:r>
              <a:rPr lang="en-GB" sz="1600" dirty="0">
                <a:solidFill>
                  <a:schemeClr val="accent3">
                    <a:lumMod val="50000"/>
                  </a:schemeClr>
                </a:solidFill>
              </a:rPr>
              <a:t>This qualification is suitable for those working or looking to work in a range of roles where the provision of information, advice or guidance is a requirement.</a:t>
            </a:r>
          </a:p>
          <a:p>
            <a:pPr>
              <a:spcBef>
                <a:spcPts val="0"/>
              </a:spcBef>
              <a:buNone/>
            </a:pPr>
            <a:r>
              <a:rPr lang="en-GB" sz="2000" b="1" dirty="0">
                <a:solidFill>
                  <a:schemeClr val="accent3">
                    <a:lumMod val="50000"/>
                  </a:schemeClr>
                </a:solidFill>
              </a:rPr>
              <a:t>Course Content</a:t>
            </a:r>
          </a:p>
          <a:p>
            <a:pPr>
              <a:spcBef>
                <a:spcPts val="0"/>
              </a:spcBef>
            </a:pPr>
            <a:r>
              <a:rPr lang="en-GB" sz="1400" dirty="0">
                <a:solidFill>
                  <a:schemeClr val="accent3">
                    <a:lumMod val="50000"/>
                  </a:schemeClr>
                </a:solidFill>
              </a:rPr>
              <a:t>Developing Interaction Skills for Information, Advice or Guidance </a:t>
            </a:r>
          </a:p>
          <a:p>
            <a:pPr>
              <a:spcBef>
                <a:spcPts val="0"/>
              </a:spcBef>
            </a:pPr>
            <a:r>
              <a:rPr lang="en-GB" sz="1400" dirty="0">
                <a:solidFill>
                  <a:schemeClr val="accent3">
                    <a:lumMod val="50000"/>
                  </a:schemeClr>
                </a:solidFill>
              </a:rPr>
              <a:t>Information, Advice or Guidance in Practice </a:t>
            </a:r>
          </a:p>
          <a:p>
            <a:pPr>
              <a:spcBef>
                <a:spcPts val="0"/>
              </a:spcBef>
            </a:pPr>
            <a:r>
              <a:rPr lang="en-GB" sz="1400" dirty="0">
                <a:solidFill>
                  <a:schemeClr val="accent3">
                    <a:lumMod val="50000"/>
                  </a:schemeClr>
                </a:solidFill>
              </a:rPr>
              <a:t>Signposting and referral in information, advice or guidance Signposting and referral in information, advice or guidance </a:t>
            </a:r>
          </a:p>
          <a:p>
            <a:pPr>
              <a:spcBef>
                <a:spcPts val="0"/>
              </a:spcBef>
            </a:pPr>
            <a:r>
              <a:rPr lang="en-GB" sz="1400" dirty="0">
                <a:solidFill>
                  <a:schemeClr val="accent3">
                    <a:lumMod val="50000"/>
                  </a:schemeClr>
                </a:solidFill>
              </a:rPr>
              <a:t>Information, advice or guidance - context </a:t>
            </a:r>
          </a:p>
          <a:p>
            <a:pPr>
              <a:spcBef>
                <a:spcPts val="0"/>
              </a:spcBef>
            </a:pPr>
            <a:r>
              <a:rPr lang="en-GB" sz="1400" dirty="0">
                <a:solidFill>
                  <a:schemeClr val="accent3">
                    <a:lumMod val="50000"/>
                  </a:schemeClr>
                </a:solidFill>
              </a:rPr>
              <a:t>Managing information </a:t>
            </a:r>
          </a:p>
          <a:p>
            <a:pPr>
              <a:spcBef>
                <a:spcPts val="0"/>
              </a:spcBef>
              <a:buNone/>
            </a:pPr>
            <a:r>
              <a:rPr lang="en-GB" sz="2000" b="1" dirty="0">
                <a:solidFill>
                  <a:schemeClr val="accent3">
                    <a:lumMod val="50000"/>
                  </a:schemeClr>
                </a:solidFill>
              </a:rPr>
              <a:t>Qualification</a:t>
            </a:r>
          </a:p>
          <a:p>
            <a:r>
              <a:rPr lang="en-GB" sz="1400" dirty="0">
                <a:solidFill>
                  <a:schemeClr val="accent3">
                    <a:lumMod val="50000"/>
                  </a:schemeClr>
                </a:solidFill>
              </a:rPr>
              <a:t>To achieve the Level 2 Certificate in Information, Advice or Guidance, learners must successfully demonstrate their achievement of all learning outcomes and assessment criteria of the units as detailed in the qualification specification. Grades are not awarded. </a:t>
            </a:r>
          </a:p>
          <a:p>
            <a:pPr>
              <a:buNone/>
            </a:pPr>
            <a:r>
              <a:rPr lang="en-GB" sz="2000" b="1" dirty="0">
                <a:solidFill>
                  <a:schemeClr val="accent3">
                    <a:lumMod val="50000"/>
                  </a:schemeClr>
                </a:solidFill>
                <a:cs typeface="Arial" pitchFamily="34" charset="0"/>
              </a:rPr>
              <a:t>Potential job roles</a:t>
            </a:r>
          </a:p>
          <a:p>
            <a:pPr marL="285716" indent="-285716" defTabSz="739670">
              <a:spcBef>
                <a:spcPts val="0"/>
              </a:spcBef>
              <a:defRPr/>
            </a:pPr>
            <a:r>
              <a:rPr lang="en-GB" sz="1400" dirty="0">
                <a:solidFill>
                  <a:schemeClr val="accent3">
                    <a:lumMod val="50000"/>
                  </a:schemeClr>
                </a:solidFill>
                <a:cs typeface="Arial" pitchFamily="34" charset="0"/>
              </a:rPr>
              <a:t> Care assistant</a:t>
            </a:r>
          </a:p>
          <a:p>
            <a:pPr marL="285716" indent="-285716" defTabSz="739670">
              <a:spcBef>
                <a:spcPts val="0"/>
              </a:spcBef>
              <a:defRPr/>
            </a:pPr>
            <a:r>
              <a:rPr lang="en-US" sz="1400" dirty="0">
                <a:solidFill>
                  <a:schemeClr val="accent3">
                    <a:lumMod val="50000"/>
                  </a:schemeClr>
                </a:solidFill>
                <a:cs typeface="Arial" pitchFamily="34" charset="0"/>
              </a:rPr>
              <a:t> Support worker in community and primary care environments</a:t>
            </a:r>
          </a:p>
          <a:p>
            <a:pPr marL="285716" indent="-285716" defTabSz="739670">
              <a:spcBef>
                <a:spcPts val="0"/>
              </a:spcBef>
              <a:defRPr/>
            </a:pPr>
            <a:r>
              <a:rPr lang="en-US" sz="1400" dirty="0">
                <a:solidFill>
                  <a:schemeClr val="accent3">
                    <a:lumMod val="50000"/>
                  </a:schemeClr>
                </a:solidFill>
                <a:cs typeface="Arial" pitchFamily="34" charset="0"/>
              </a:rPr>
              <a:t> Worker in domiciliary services </a:t>
            </a:r>
            <a:endParaRPr lang="en-GB" sz="1400" dirty="0">
              <a:solidFill>
                <a:schemeClr val="accent3">
                  <a:lumMod val="50000"/>
                </a:schemeClr>
              </a:solidFill>
              <a:cs typeface="Arial" pitchFamily="34" charset="0"/>
            </a:endParaRPr>
          </a:p>
          <a:p>
            <a:pPr>
              <a:spcBef>
                <a:spcPts val="0"/>
              </a:spcBef>
            </a:pPr>
            <a:r>
              <a:rPr lang="en-GB" sz="1400" dirty="0">
                <a:solidFill>
                  <a:schemeClr val="accent3">
                    <a:lumMod val="50000"/>
                  </a:schemeClr>
                </a:solidFill>
              </a:rPr>
              <a:t>Citizens Advice Bureau staff</a:t>
            </a:r>
          </a:p>
          <a:p>
            <a:pPr>
              <a:spcBef>
                <a:spcPts val="0"/>
              </a:spcBef>
            </a:pPr>
            <a:r>
              <a:rPr lang="en-GB" sz="1400" dirty="0">
                <a:solidFill>
                  <a:schemeClr val="accent3">
                    <a:lumMod val="50000"/>
                  </a:schemeClr>
                </a:solidFill>
              </a:rPr>
              <a:t>Advice providers within educational institutions</a:t>
            </a:r>
          </a:p>
          <a:p>
            <a:pPr>
              <a:spcBef>
                <a:spcPts val="0"/>
              </a:spcBef>
            </a:pPr>
            <a:r>
              <a:rPr lang="en-GB" sz="1400" dirty="0">
                <a:solidFill>
                  <a:schemeClr val="accent3">
                    <a:lumMod val="50000"/>
                  </a:schemeClr>
                </a:solidFill>
              </a:rPr>
              <a:t>Receptionists and administrators</a:t>
            </a:r>
          </a:p>
          <a:p>
            <a:pPr>
              <a:spcBef>
                <a:spcPts val="0"/>
              </a:spcBef>
            </a:pPr>
            <a:r>
              <a:rPr lang="en-GB" sz="1400" dirty="0">
                <a:solidFill>
                  <a:schemeClr val="accent3">
                    <a:lumMod val="50000"/>
                  </a:schemeClr>
                </a:solidFill>
              </a:rPr>
              <a:t>Training and human resource personnel</a:t>
            </a:r>
          </a:p>
          <a:p>
            <a:endParaRPr lang="en-GB" sz="1400" dirty="0">
              <a:solidFill>
                <a:schemeClr val="tx1">
                  <a:lumMod val="85000"/>
                  <a:lumOff val="15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rgbClr val="002060"/>
              </a:solidFill>
              <a:cs typeface="Arial" pitchFamily="34" charset="0"/>
            </a:endParaRPr>
          </a:p>
          <a:p>
            <a:endParaRPr lang="en-GB" sz="2000" dirty="0">
              <a:solidFill>
                <a:schemeClr val="tx1">
                  <a:lumMod val="85000"/>
                  <a:lumOff val="15000"/>
                </a:schemeClr>
              </a:solidFill>
              <a:cs typeface="Arial" pitchFamily="34" charset="0"/>
            </a:endParaRPr>
          </a:p>
          <a:p>
            <a:endParaRPr lang="en-US" sz="2000" dirty="0">
              <a:solidFill>
                <a:schemeClr val="tx1">
                  <a:lumMod val="85000"/>
                  <a:lumOff val="15000"/>
                </a:schemeClr>
              </a:solidFill>
              <a:cs typeface="Arial" pitchFamily="34" charset="0"/>
            </a:endParaRPr>
          </a:p>
          <a:p>
            <a:endParaRPr lang="en-GB" sz="2000" dirty="0">
              <a:solidFill>
                <a:schemeClr val="tx1">
                  <a:lumMod val="85000"/>
                  <a:lumOff val="15000"/>
                </a:schemeClr>
              </a:solidFill>
              <a:cs typeface="Arial" pitchFamily="34" charset="0"/>
            </a:endParaRPr>
          </a:p>
          <a:p>
            <a:endParaRPr lang="en-US" sz="2800" dirty="0">
              <a:solidFill>
                <a:schemeClr val="tx1">
                  <a:lumMod val="85000"/>
                  <a:lumOff val="15000"/>
                </a:schemeClr>
              </a:solidFill>
              <a:cs typeface="Arial" pitchFamily="34" charset="0"/>
            </a:endParaRPr>
          </a:p>
          <a:p>
            <a:endParaRPr lang="en-GB" sz="2800" dirty="0">
              <a:solidFill>
                <a:schemeClr val="tx1">
                  <a:lumMod val="85000"/>
                  <a:lumOff val="15000"/>
                </a:schemeClr>
              </a:solidFill>
              <a:cs typeface="Arial" pitchFamily="34" charset="0"/>
            </a:endParaRPr>
          </a:p>
          <a:p>
            <a:endParaRPr lang="en-GB" sz="2800" b="1" dirty="0"/>
          </a:p>
          <a:p>
            <a:endParaRPr lang="en-GB" sz="2000" dirty="0"/>
          </a:p>
        </p:txBody>
      </p:sp>
      <p:sp>
        <p:nvSpPr>
          <p:cNvPr id="5" name="Rectangle 4"/>
          <p:cNvSpPr/>
          <p:nvPr/>
        </p:nvSpPr>
        <p:spPr>
          <a:xfrm>
            <a:off x="174943" y="186606"/>
            <a:ext cx="6519535" cy="8793791"/>
          </a:xfrm>
          <a:prstGeom prst="rect">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GB" dirty="0"/>
          </a:p>
        </p:txBody>
      </p:sp>
      <p:pic>
        <p:nvPicPr>
          <p:cNvPr id="6" name="Picture 2" descr="\\TTBSERVER\RedirectedFolders\esu\My Documents\My Pictures\ESF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8388424"/>
            <a:ext cx="1044371" cy="4518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2780929" y="8451607"/>
            <a:ext cx="1368152" cy="440873"/>
          </a:xfrm>
          <a:prstGeom prst="rect">
            <a:avLst/>
          </a:prstGeom>
        </p:spPr>
      </p:pic>
      <p:pic>
        <p:nvPicPr>
          <p:cNvPr id="8" name="Picture 3" descr="\\TTBSERVER\RedirectedFolders\esu\My Documents\My Pictures\Logo\Es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5244" y="8460432"/>
            <a:ext cx="871418" cy="402193"/>
          </a:xfrm>
          <a:prstGeom prst="rect">
            <a:avLst/>
          </a:prstGeom>
          <a:noFill/>
          <a:extLst>
            <a:ext uri="{909E8E84-426E-40DD-AFC4-6F175D3DCCD1}">
              <a14:hiddenFill xmlns:a14="http://schemas.microsoft.com/office/drawing/2010/main">
                <a:solidFill>
                  <a:srgbClr val="FFFFFF"/>
                </a:solidFill>
              </a14:hiddenFill>
            </a:ext>
          </a:extLst>
        </p:spPr>
      </p:pic>
      <p:sp>
        <p:nvSpPr>
          <p:cNvPr id="9" name="37 CuadroTexto"/>
          <p:cNvSpPr txBox="1"/>
          <p:nvPr/>
        </p:nvSpPr>
        <p:spPr>
          <a:xfrm>
            <a:off x="548680" y="7317617"/>
            <a:ext cx="3312368" cy="1035729"/>
          </a:xfrm>
          <a:prstGeom prst="roundRect">
            <a:avLst/>
          </a:prstGeom>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wrap="square" lIns="73646" tIns="36823" rIns="73646" bIns="36823" rtlCol="0">
            <a:spAutoFit/>
          </a:bodyPr>
          <a:lstStyle/>
          <a:p>
            <a:pPr algn="ctr"/>
            <a:r>
              <a:rPr lang="en-GB" sz="1400" dirty="0">
                <a:ln w="0"/>
                <a:solidFill>
                  <a:schemeClr val="tx1"/>
                </a:solidFill>
              </a:rPr>
              <a:t>To book a place on this course ring us on </a:t>
            </a:r>
          </a:p>
          <a:p>
            <a:pPr algn="ctr"/>
            <a:r>
              <a:rPr lang="en-GB" sz="1400" dirty="0">
                <a:ln w="0"/>
                <a:solidFill>
                  <a:schemeClr val="tx1"/>
                </a:solidFill>
              </a:rPr>
              <a:t>0161 465 9844 or </a:t>
            </a:r>
          </a:p>
          <a:p>
            <a:pPr algn="ctr"/>
            <a:r>
              <a:rPr lang="en-GB" sz="1400" dirty="0">
                <a:ln w="0"/>
                <a:solidFill>
                  <a:schemeClr val="tx1"/>
                </a:solidFill>
              </a:rPr>
              <a:t>0161 425 2239</a:t>
            </a:r>
          </a:p>
          <a:p>
            <a:pPr algn="ctr"/>
            <a:r>
              <a:rPr lang="en-GB" sz="1400" dirty="0">
                <a:ln w="0"/>
                <a:solidFill>
                  <a:schemeClr val="tx1"/>
                </a:solidFill>
              </a:rPr>
              <a:t>Email: action@thetrainingbrokers.co.uk</a:t>
            </a:r>
          </a:p>
        </p:txBody>
      </p:sp>
      <p:sp>
        <p:nvSpPr>
          <p:cNvPr id="10" name="37 CuadroTexto"/>
          <p:cNvSpPr txBox="1"/>
          <p:nvPr/>
        </p:nvSpPr>
        <p:spPr>
          <a:xfrm>
            <a:off x="4230996" y="7317617"/>
            <a:ext cx="2093533" cy="1035729"/>
          </a:xfrm>
          <a:prstGeom prst="roundRect">
            <a:avLst/>
          </a:prstGeom>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lIns="73646" tIns="36823" rIns="73646" bIns="36823" rtlCol="0">
            <a:spAutoFit/>
          </a:bodyPr>
          <a:lstStyle/>
          <a:p>
            <a:pPr algn="ctr"/>
            <a:r>
              <a:rPr lang="en-GB" sz="1400" dirty="0">
                <a:ln w="0"/>
                <a:solidFill>
                  <a:schemeClr val="accent3">
                    <a:lumMod val="50000"/>
                  </a:schemeClr>
                </a:solidFill>
              </a:rPr>
              <a:t>Follow us online!</a:t>
            </a:r>
          </a:p>
          <a:p>
            <a:pPr algn="ctr"/>
            <a:r>
              <a:rPr lang="en-GB" sz="1400" dirty="0">
                <a:ln w="0"/>
                <a:solidFill>
                  <a:schemeClr val="accent3">
                    <a:lumMod val="50000"/>
                  </a:schemeClr>
                </a:solidFill>
              </a:rPr>
              <a:t>www.facebook.com/</a:t>
            </a:r>
          </a:p>
          <a:p>
            <a:pPr algn="ctr"/>
            <a:r>
              <a:rPr lang="en-GB" sz="1400" dirty="0">
                <a:ln w="0"/>
                <a:solidFill>
                  <a:schemeClr val="accent3">
                    <a:lumMod val="50000"/>
                  </a:schemeClr>
                </a:solidFill>
              </a:rPr>
              <a:t>thetrainingbrokers</a:t>
            </a:r>
          </a:p>
          <a:p>
            <a:pPr algn="ctr"/>
            <a:r>
              <a:rPr lang="en-GB" sz="1400" dirty="0">
                <a:ln w="0"/>
                <a:solidFill>
                  <a:schemeClr val="accent3">
                    <a:lumMod val="50000"/>
                  </a:schemeClr>
                </a:solidFill>
              </a:rPr>
              <a:t>Twitter: @TTBMCR </a:t>
            </a:r>
          </a:p>
        </p:txBody>
      </p:sp>
      <p:pic>
        <p:nvPicPr>
          <p:cNvPr id="11" name="Picture 10">
            <a:extLst>
              <a:ext uri="{FF2B5EF4-FFF2-40B4-BE49-F238E27FC236}">
                <a16:creationId xmlns:a16="http://schemas.microsoft.com/office/drawing/2014/main" id="{39B3AE5D-D56C-4F96-86C9-36319DC45A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7255" y="450552"/>
            <a:ext cx="2377776" cy="124890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 y="179512"/>
            <a:ext cx="3672408" cy="1524000"/>
          </a:xfrm>
        </p:spPr>
        <p:txBody>
          <a:bodyPr>
            <a:normAutofit fontScale="90000"/>
          </a:bodyPr>
          <a:lstStyle/>
          <a:p>
            <a:pPr algn="l"/>
            <a:br>
              <a:rPr lang="en-GB" b="1" dirty="0">
                <a:solidFill>
                  <a:srgbClr val="002060"/>
                </a:solidFill>
              </a:rPr>
            </a:br>
            <a:r>
              <a:rPr lang="en-GB" sz="3100" b="1" dirty="0">
                <a:solidFill>
                  <a:schemeClr val="accent1">
                    <a:lumMod val="50000"/>
                  </a:schemeClr>
                </a:solidFill>
              </a:rPr>
              <a:t>Level 2 Certificate in Counselling Skills </a:t>
            </a:r>
            <a:br>
              <a:rPr lang="en-GB" sz="4000" b="1" dirty="0">
                <a:solidFill>
                  <a:schemeClr val="accent1">
                    <a:lumMod val="50000"/>
                  </a:schemeClr>
                </a:solidFill>
              </a:rPr>
            </a:br>
            <a:endParaRPr lang="en-GB" dirty="0">
              <a:solidFill>
                <a:schemeClr val="accent1">
                  <a:lumMod val="50000"/>
                </a:schemeClr>
              </a:solidFill>
            </a:endParaRPr>
          </a:p>
        </p:txBody>
      </p:sp>
      <p:sp>
        <p:nvSpPr>
          <p:cNvPr id="4" name="Content Placeholder 3"/>
          <p:cNvSpPr>
            <a:spLocks noGrp="1"/>
          </p:cNvSpPr>
          <p:nvPr>
            <p:ph idx="1"/>
          </p:nvPr>
        </p:nvSpPr>
        <p:spPr>
          <a:xfrm>
            <a:off x="299463" y="1656847"/>
            <a:ext cx="6408712" cy="6178633"/>
          </a:xfrm>
        </p:spPr>
        <p:txBody>
          <a:bodyPr>
            <a:normAutofit lnSpcReduction="10000"/>
          </a:bodyPr>
          <a:lstStyle/>
          <a:p>
            <a:pPr>
              <a:buNone/>
            </a:pPr>
            <a:r>
              <a:rPr lang="en-GB" sz="2000" b="1" dirty="0">
                <a:solidFill>
                  <a:schemeClr val="accent1">
                    <a:lumMod val="50000"/>
                  </a:schemeClr>
                </a:solidFill>
              </a:rPr>
              <a:t>About this Course</a:t>
            </a:r>
          </a:p>
          <a:p>
            <a:pPr>
              <a:spcBef>
                <a:spcPts val="0"/>
              </a:spcBef>
            </a:pPr>
            <a:r>
              <a:rPr lang="en-GB" sz="1600" dirty="0">
                <a:solidFill>
                  <a:schemeClr val="accent1">
                    <a:lumMod val="50000"/>
                  </a:schemeClr>
                </a:solidFill>
              </a:rPr>
              <a:t>Level 2 Certificate in Counselling Skills qualification will introduce you to the use of counselling skills in everyday life. This could be in and out of work. Some of the approaches that underpin the use of these skills will also be taught. </a:t>
            </a:r>
          </a:p>
          <a:p>
            <a:pPr>
              <a:spcBef>
                <a:spcPts val="0"/>
              </a:spcBef>
              <a:buNone/>
            </a:pPr>
            <a:r>
              <a:rPr lang="en-GB" sz="2000" b="1" dirty="0">
                <a:solidFill>
                  <a:schemeClr val="accent1">
                    <a:lumMod val="50000"/>
                  </a:schemeClr>
                </a:solidFill>
              </a:rPr>
              <a:t>Course Content</a:t>
            </a:r>
          </a:p>
          <a:p>
            <a:pPr>
              <a:spcBef>
                <a:spcPts val="0"/>
              </a:spcBef>
            </a:pPr>
            <a:r>
              <a:rPr lang="en-GB" sz="1400" dirty="0">
                <a:solidFill>
                  <a:schemeClr val="accent1">
                    <a:lumMod val="50000"/>
                  </a:schemeClr>
                </a:solidFill>
              </a:rPr>
              <a:t>Using Counselling Skills </a:t>
            </a:r>
          </a:p>
          <a:p>
            <a:pPr>
              <a:spcBef>
                <a:spcPts val="0"/>
              </a:spcBef>
            </a:pPr>
            <a:r>
              <a:rPr lang="en-GB" sz="1400" dirty="0">
                <a:solidFill>
                  <a:schemeClr val="accent1">
                    <a:lumMod val="50000"/>
                  </a:schemeClr>
                </a:solidFill>
              </a:rPr>
              <a:t>Introduction to Counselling Skills Theories </a:t>
            </a:r>
          </a:p>
          <a:p>
            <a:pPr>
              <a:spcBef>
                <a:spcPts val="0"/>
              </a:spcBef>
            </a:pPr>
            <a:r>
              <a:rPr lang="en-GB" sz="1400" dirty="0">
                <a:solidFill>
                  <a:schemeClr val="accent1">
                    <a:lumMod val="50000"/>
                  </a:schemeClr>
                </a:solidFill>
              </a:rPr>
              <a:t>Diversity and Ethics in the Use of Counselling Skills </a:t>
            </a:r>
          </a:p>
          <a:p>
            <a:pPr>
              <a:spcBef>
                <a:spcPts val="0"/>
              </a:spcBef>
            </a:pPr>
            <a:r>
              <a:rPr lang="en-GB" sz="1400" dirty="0">
                <a:solidFill>
                  <a:schemeClr val="accent1">
                    <a:lumMod val="50000"/>
                  </a:schemeClr>
                </a:solidFill>
              </a:rPr>
              <a:t>Counselling Skills and Personal Development </a:t>
            </a:r>
          </a:p>
          <a:p>
            <a:pPr>
              <a:spcBef>
                <a:spcPts val="0"/>
              </a:spcBef>
              <a:buNone/>
            </a:pPr>
            <a:r>
              <a:rPr lang="en-GB" sz="2000" b="1" dirty="0">
                <a:solidFill>
                  <a:schemeClr val="accent1">
                    <a:lumMod val="50000"/>
                  </a:schemeClr>
                </a:solidFill>
              </a:rPr>
              <a:t>Qualification</a:t>
            </a:r>
          </a:p>
          <a:p>
            <a:pPr>
              <a:spcBef>
                <a:spcPts val="0"/>
              </a:spcBef>
            </a:pPr>
            <a:r>
              <a:rPr lang="en-GB" sz="1400" dirty="0">
                <a:solidFill>
                  <a:schemeClr val="accent1">
                    <a:lumMod val="50000"/>
                  </a:schemeClr>
                </a:solidFill>
              </a:rPr>
              <a:t>You’ll learn to identify and practice a range of core counselling skills that can be used when participating in counselling interactions. </a:t>
            </a:r>
          </a:p>
          <a:p>
            <a:pPr>
              <a:spcBef>
                <a:spcPts val="0"/>
              </a:spcBef>
            </a:pPr>
            <a:r>
              <a:rPr lang="en-GB" sz="1400" dirty="0">
                <a:solidFill>
                  <a:schemeClr val="accent1">
                    <a:lumMod val="50000"/>
                  </a:schemeClr>
                </a:solidFill>
              </a:rPr>
              <a:t>Having a positive regard for the person being counselled; respecting them, showing empathy and genuineness are core counselling skills. Listening carefully, controlling your body language, (watching theirs too) asking advanced open ended questions and summarising are also key skills.</a:t>
            </a:r>
          </a:p>
          <a:p>
            <a:pPr>
              <a:spcBef>
                <a:spcPts val="0"/>
              </a:spcBef>
            </a:pPr>
            <a:r>
              <a:rPr lang="en-GB" sz="1400" dirty="0">
                <a:solidFill>
                  <a:schemeClr val="accent1">
                    <a:lumMod val="50000"/>
                  </a:schemeClr>
                </a:solidFill>
              </a:rPr>
              <a:t>As a learner, you’ll discover the importance and necessity of diversity and ethics within counselling skills. Ensuring that people feel comfortable and safe to express themselves, is an important value. Understanding the other person’s experience from their frame of reference using empathy is also essential. Learning to develop resilience of working with other people’s concerns, without being personally effected is crucial too.</a:t>
            </a:r>
          </a:p>
          <a:p>
            <a:pPr>
              <a:buNone/>
            </a:pPr>
            <a:r>
              <a:rPr lang="en-GB" sz="2000" b="1" dirty="0">
                <a:solidFill>
                  <a:schemeClr val="accent1">
                    <a:lumMod val="50000"/>
                  </a:schemeClr>
                </a:solidFill>
                <a:cs typeface="Arial" pitchFamily="34" charset="0"/>
              </a:rPr>
              <a:t>Potential job roles</a:t>
            </a:r>
          </a:p>
          <a:p>
            <a:pPr marL="285716" indent="-285716" defTabSz="739670">
              <a:spcBef>
                <a:spcPts val="0"/>
              </a:spcBef>
              <a:defRPr/>
            </a:pPr>
            <a:r>
              <a:rPr lang="en-GB" sz="1400" dirty="0">
                <a:solidFill>
                  <a:schemeClr val="accent1">
                    <a:lumMod val="50000"/>
                  </a:schemeClr>
                </a:solidFill>
              </a:rPr>
              <a:t>Upon successful completion of this course, you may choose to progress onto the next level of training in counselling skills.</a:t>
            </a:r>
            <a:endParaRPr lang="en-GB" sz="1400" dirty="0">
              <a:solidFill>
                <a:schemeClr val="accent1">
                  <a:lumMod val="50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rgbClr val="002060"/>
              </a:solidFill>
              <a:cs typeface="Arial" pitchFamily="34" charset="0"/>
            </a:endParaRPr>
          </a:p>
          <a:p>
            <a:endParaRPr lang="en-GB" sz="2000" dirty="0">
              <a:solidFill>
                <a:schemeClr val="tx1">
                  <a:lumMod val="85000"/>
                  <a:lumOff val="15000"/>
                </a:schemeClr>
              </a:solidFill>
              <a:cs typeface="Arial" pitchFamily="34" charset="0"/>
            </a:endParaRPr>
          </a:p>
          <a:p>
            <a:endParaRPr lang="en-US" sz="2000" dirty="0">
              <a:solidFill>
                <a:schemeClr val="tx1">
                  <a:lumMod val="85000"/>
                  <a:lumOff val="15000"/>
                </a:schemeClr>
              </a:solidFill>
              <a:cs typeface="Arial" pitchFamily="34" charset="0"/>
            </a:endParaRPr>
          </a:p>
          <a:p>
            <a:endParaRPr lang="en-GB" sz="2000" dirty="0">
              <a:solidFill>
                <a:schemeClr val="tx1">
                  <a:lumMod val="85000"/>
                  <a:lumOff val="15000"/>
                </a:schemeClr>
              </a:solidFill>
              <a:cs typeface="Arial" pitchFamily="34" charset="0"/>
            </a:endParaRPr>
          </a:p>
          <a:p>
            <a:endParaRPr lang="en-US" sz="2800" dirty="0">
              <a:solidFill>
                <a:schemeClr val="tx1">
                  <a:lumMod val="85000"/>
                  <a:lumOff val="15000"/>
                </a:schemeClr>
              </a:solidFill>
              <a:cs typeface="Arial" pitchFamily="34" charset="0"/>
            </a:endParaRPr>
          </a:p>
          <a:p>
            <a:endParaRPr lang="en-GB" sz="2800" dirty="0">
              <a:solidFill>
                <a:schemeClr val="tx1">
                  <a:lumMod val="85000"/>
                  <a:lumOff val="15000"/>
                </a:schemeClr>
              </a:solidFill>
              <a:cs typeface="Arial" pitchFamily="34" charset="0"/>
            </a:endParaRPr>
          </a:p>
          <a:p>
            <a:endParaRPr lang="en-GB" sz="2800" b="1" dirty="0"/>
          </a:p>
          <a:p>
            <a:endParaRPr lang="en-GB" sz="2000" dirty="0"/>
          </a:p>
        </p:txBody>
      </p:sp>
      <p:sp>
        <p:nvSpPr>
          <p:cNvPr id="5" name="Rectangle 4"/>
          <p:cNvSpPr/>
          <p:nvPr/>
        </p:nvSpPr>
        <p:spPr>
          <a:xfrm>
            <a:off x="174943" y="186606"/>
            <a:ext cx="6519535" cy="8793791"/>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GB" dirty="0"/>
          </a:p>
        </p:txBody>
      </p:sp>
      <p:pic>
        <p:nvPicPr>
          <p:cNvPr id="6" name="Picture 2" descr="\\TTBSERVER\RedirectedFolders\esu\My Documents\My Pictures\ESF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8388424"/>
            <a:ext cx="1044371" cy="4518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2780929" y="8451607"/>
            <a:ext cx="1368152" cy="440873"/>
          </a:xfrm>
          <a:prstGeom prst="rect">
            <a:avLst/>
          </a:prstGeom>
        </p:spPr>
      </p:pic>
      <p:pic>
        <p:nvPicPr>
          <p:cNvPr id="8" name="Picture 3" descr="\\TTBSERVER\RedirectedFolders\esu\My Documents\My Pictures\Logo\Es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5244" y="8460432"/>
            <a:ext cx="871418" cy="402193"/>
          </a:xfrm>
          <a:prstGeom prst="rect">
            <a:avLst/>
          </a:prstGeom>
          <a:noFill/>
          <a:extLst>
            <a:ext uri="{909E8E84-426E-40DD-AFC4-6F175D3DCCD1}">
              <a14:hiddenFill xmlns:a14="http://schemas.microsoft.com/office/drawing/2010/main">
                <a:solidFill>
                  <a:srgbClr val="FFFFFF"/>
                </a:solidFill>
              </a14:hiddenFill>
            </a:ext>
          </a:extLst>
        </p:spPr>
      </p:pic>
      <p:sp>
        <p:nvSpPr>
          <p:cNvPr id="9" name="37 CuadroTexto"/>
          <p:cNvSpPr txBox="1"/>
          <p:nvPr/>
        </p:nvSpPr>
        <p:spPr>
          <a:xfrm>
            <a:off x="580603" y="7317617"/>
            <a:ext cx="3312368" cy="1035729"/>
          </a:xfrm>
          <a:prstGeom prst="roundRect">
            <a:avLst/>
          </a:prstGeom>
          <a:solidFill>
            <a:schemeClr val="accent1">
              <a:lumMod val="50000"/>
            </a:schemeClr>
          </a:solidFill>
          <a:ln/>
        </p:spPr>
        <p:style>
          <a:lnRef idx="0">
            <a:schemeClr val="accent1"/>
          </a:lnRef>
          <a:fillRef idx="3">
            <a:schemeClr val="accent1"/>
          </a:fillRef>
          <a:effectRef idx="3">
            <a:schemeClr val="accent1"/>
          </a:effectRef>
          <a:fontRef idx="minor">
            <a:schemeClr val="lt1"/>
          </a:fontRef>
        </p:style>
        <p:txBody>
          <a:bodyPr wrap="square" lIns="73646" tIns="36823" rIns="73646" bIns="36823" rtlCol="0">
            <a:spAutoFit/>
          </a:bodyPr>
          <a:lstStyle/>
          <a:p>
            <a:pPr algn="ctr"/>
            <a:r>
              <a:rPr lang="en-GB" sz="1400" dirty="0">
                <a:ln w="0"/>
                <a:solidFill>
                  <a:schemeClr val="bg1"/>
                </a:solidFill>
              </a:rPr>
              <a:t>To book a place on this course ring us on </a:t>
            </a:r>
          </a:p>
          <a:p>
            <a:pPr algn="ctr"/>
            <a:r>
              <a:rPr lang="en-GB" sz="1400" dirty="0">
                <a:ln w="0"/>
                <a:solidFill>
                  <a:schemeClr val="bg1"/>
                </a:solidFill>
              </a:rPr>
              <a:t>0161 465 9844 or </a:t>
            </a:r>
          </a:p>
          <a:p>
            <a:pPr algn="ctr"/>
            <a:r>
              <a:rPr lang="en-GB" sz="1400" dirty="0">
                <a:ln w="0"/>
                <a:solidFill>
                  <a:schemeClr val="bg1"/>
                </a:solidFill>
              </a:rPr>
              <a:t>0161 425 2239</a:t>
            </a:r>
          </a:p>
          <a:p>
            <a:pPr algn="ctr"/>
            <a:r>
              <a:rPr lang="en-GB" sz="1400" dirty="0">
                <a:ln w="0"/>
                <a:solidFill>
                  <a:schemeClr val="bg1"/>
                </a:solidFill>
              </a:rPr>
              <a:t>Email: action@thetrainingbrokers.co.uk</a:t>
            </a:r>
          </a:p>
        </p:txBody>
      </p:sp>
      <p:sp>
        <p:nvSpPr>
          <p:cNvPr id="10" name="37 CuadroTexto"/>
          <p:cNvSpPr txBox="1"/>
          <p:nvPr/>
        </p:nvSpPr>
        <p:spPr>
          <a:xfrm>
            <a:off x="4246958" y="7317616"/>
            <a:ext cx="2093533" cy="1035729"/>
          </a:xfrm>
          <a:prstGeom prst="roundRect">
            <a:avLst/>
          </a:prstGeom>
          <a:ln>
            <a:solidFill>
              <a:schemeClr val="accent5">
                <a:lumMod val="50000"/>
              </a:schemeClr>
            </a:solidFill>
          </a:ln>
        </p:spPr>
        <p:style>
          <a:lnRef idx="2">
            <a:schemeClr val="accent3"/>
          </a:lnRef>
          <a:fillRef idx="1">
            <a:schemeClr val="lt1"/>
          </a:fillRef>
          <a:effectRef idx="0">
            <a:schemeClr val="accent3"/>
          </a:effectRef>
          <a:fontRef idx="minor">
            <a:schemeClr val="dk1"/>
          </a:fontRef>
        </p:style>
        <p:txBody>
          <a:bodyPr wrap="square" lIns="73646" tIns="36823" rIns="73646" bIns="36823" rtlCol="0">
            <a:spAutoFit/>
          </a:bodyPr>
          <a:lstStyle/>
          <a:p>
            <a:pPr algn="ctr"/>
            <a:r>
              <a:rPr lang="en-GB" sz="1400" dirty="0">
                <a:ln w="0"/>
                <a:solidFill>
                  <a:schemeClr val="tx2">
                    <a:lumMod val="50000"/>
                  </a:schemeClr>
                </a:solidFill>
              </a:rPr>
              <a:t>Follow us online!</a:t>
            </a:r>
          </a:p>
          <a:p>
            <a:pPr algn="ctr"/>
            <a:r>
              <a:rPr lang="en-GB" sz="1400" dirty="0">
                <a:ln w="0"/>
                <a:solidFill>
                  <a:schemeClr val="tx2">
                    <a:lumMod val="50000"/>
                  </a:schemeClr>
                </a:solidFill>
              </a:rPr>
              <a:t>www.facebook.com/</a:t>
            </a:r>
          </a:p>
          <a:p>
            <a:pPr algn="ctr"/>
            <a:r>
              <a:rPr lang="en-GB" sz="1400" dirty="0">
                <a:ln w="0"/>
                <a:solidFill>
                  <a:schemeClr val="tx2">
                    <a:lumMod val="50000"/>
                  </a:schemeClr>
                </a:solidFill>
              </a:rPr>
              <a:t>thetrainingbrokers</a:t>
            </a:r>
          </a:p>
          <a:p>
            <a:pPr algn="ctr"/>
            <a:r>
              <a:rPr lang="en-GB" sz="1400" dirty="0">
                <a:ln w="0"/>
                <a:solidFill>
                  <a:schemeClr val="tx2">
                    <a:lumMod val="50000"/>
                  </a:schemeClr>
                </a:solidFill>
              </a:rPr>
              <a:t>Twitter: @TTBMCR </a:t>
            </a:r>
          </a:p>
        </p:txBody>
      </p:sp>
      <p:pic>
        <p:nvPicPr>
          <p:cNvPr id="12" name="Picture 11" descr="http://www.bartley.org.sg/images/Ministries/Counselling-Ministry.jpg"/>
          <p:cNvPicPr/>
          <p:nvPr/>
        </p:nvPicPr>
        <p:blipFill>
          <a:blip r:embed="rId5" cstate="print"/>
          <a:srcRect/>
          <a:stretch>
            <a:fillRect/>
          </a:stretch>
        </p:blipFill>
        <p:spPr bwMode="auto">
          <a:xfrm>
            <a:off x="3841683" y="443512"/>
            <a:ext cx="2700000" cy="1260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 y="179512"/>
            <a:ext cx="3672408" cy="1524000"/>
          </a:xfrm>
        </p:spPr>
        <p:txBody>
          <a:bodyPr>
            <a:normAutofit fontScale="90000"/>
          </a:bodyPr>
          <a:lstStyle/>
          <a:p>
            <a:pPr algn="l"/>
            <a:br>
              <a:rPr lang="en-GB" b="1" dirty="0">
                <a:solidFill>
                  <a:srgbClr val="002060"/>
                </a:solidFill>
              </a:rPr>
            </a:br>
            <a:r>
              <a:rPr lang="en-GB" sz="3100" b="1" dirty="0">
                <a:solidFill>
                  <a:schemeClr val="accent3">
                    <a:lumMod val="50000"/>
                  </a:schemeClr>
                </a:solidFill>
              </a:rPr>
              <a:t>Level 2 Certificate in Preparing to Work in Adult Social Care </a:t>
            </a:r>
            <a:br>
              <a:rPr lang="en-GB" sz="4000" b="1" dirty="0">
                <a:solidFill>
                  <a:srgbClr val="002060"/>
                </a:solidFill>
              </a:rPr>
            </a:br>
            <a:endParaRPr lang="en-GB" dirty="0"/>
          </a:p>
        </p:txBody>
      </p:sp>
      <p:sp>
        <p:nvSpPr>
          <p:cNvPr id="4" name="Content Placeholder 3"/>
          <p:cNvSpPr>
            <a:spLocks noGrp="1"/>
          </p:cNvSpPr>
          <p:nvPr>
            <p:ph idx="1"/>
          </p:nvPr>
        </p:nvSpPr>
        <p:spPr>
          <a:xfrm>
            <a:off x="260648" y="1547664"/>
            <a:ext cx="6408712" cy="6178633"/>
          </a:xfrm>
        </p:spPr>
        <p:txBody>
          <a:bodyPr>
            <a:normAutofit/>
          </a:bodyPr>
          <a:lstStyle/>
          <a:p>
            <a:pPr>
              <a:buNone/>
            </a:pPr>
            <a:r>
              <a:rPr lang="en-GB" sz="2000" b="1" dirty="0">
                <a:solidFill>
                  <a:schemeClr val="accent3">
                    <a:lumMod val="50000"/>
                  </a:schemeClr>
                </a:solidFill>
              </a:rPr>
              <a:t>About this Course</a:t>
            </a:r>
          </a:p>
          <a:p>
            <a:r>
              <a:rPr lang="en-GB" sz="1400" dirty="0">
                <a:solidFill>
                  <a:schemeClr val="accent3">
                    <a:lumMod val="50000"/>
                  </a:schemeClr>
                </a:solidFill>
              </a:rPr>
              <a:t>This qualification provides an ideal taster for those who may be new to the sector or new to the world of work. This course is suitable for Adults who are unemployed, mature students wishing to change direction, adults who wish to consider working in the health and social care sector, individuals already working in the care sector but who wish to gain qualifications to enhance further progression opportunities, and those wishing to re- enter into education.</a:t>
            </a:r>
          </a:p>
          <a:p>
            <a:pPr>
              <a:buNone/>
            </a:pPr>
            <a:r>
              <a:rPr lang="en-GB" sz="2000" b="1" dirty="0">
                <a:solidFill>
                  <a:schemeClr val="accent3">
                    <a:lumMod val="50000"/>
                  </a:schemeClr>
                </a:solidFill>
              </a:rPr>
              <a:t>Course Content</a:t>
            </a:r>
          </a:p>
          <a:p>
            <a:pPr>
              <a:spcBef>
                <a:spcPts val="0"/>
              </a:spcBef>
            </a:pPr>
            <a:r>
              <a:rPr lang="en-GB" sz="1400" dirty="0">
                <a:solidFill>
                  <a:schemeClr val="accent3">
                    <a:lumMod val="50000"/>
                  </a:schemeClr>
                </a:solidFill>
              </a:rPr>
              <a:t>Principles of communication</a:t>
            </a:r>
          </a:p>
          <a:p>
            <a:pPr>
              <a:spcBef>
                <a:spcPts val="0"/>
              </a:spcBef>
            </a:pPr>
            <a:r>
              <a:rPr lang="en-GB" sz="1400" dirty="0">
                <a:solidFill>
                  <a:schemeClr val="accent3">
                    <a:lumMod val="50000"/>
                  </a:schemeClr>
                </a:solidFill>
              </a:rPr>
              <a:t>Principles of personal development</a:t>
            </a:r>
          </a:p>
          <a:p>
            <a:pPr>
              <a:spcBef>
                <a:spcPts val="0"/>
              </a:spcBef>
            </a:pPr>
            <a:r>
              <a:rPr lang="en-GB" sz="1400" dirty="0">
                <a:solidFill>
                  <a:schemeClr val="accent3">
                    <a:lumMod val="50000"/>
                  </a:schemeClr>
                </a:solidFill>
              </a:rPr>
              <a:t>Principles of diversity, equality and inclusion</a:t>
            </a:r>
          </a:p>
          <a:p>
            <a:pPr>
              <a:spcBef>
                <a:spcPts val="0"/>
              </a:spcBef>
            </a:pPr>
            <a:r>
              <a:rPr lang="en-GB" sz="1400" dirty="0">
                <a:solidFill>
                  <a:schemeClr val="accent3">
                    <a:lumMod val="50000"/>
                  </a:schemeClr>
                </a:solidFill>
              </a:rPr>
              <a:t>Principles of safeguarding and protection</a:t>
            </a:r>
          </a:p>
          <a:p>
            <a:pPr>
              <a:spcBef>
                <a:spcPts val="0"/>
              </a:spcBef>
            </a:pPr>
            <a:r>
              <a:rPr lang="en-GB" sz="1400" dirty="0">
                <a:solidFill>
                  <a:schemeClr val="accent3">
                    <a:lumMod val="50000"/>
                  </a:schemeClr>
                </a:solidFill>
              </a:rPr>
              <a:t>Introduction to duty of care</a:t>
            </a:r>
          </a:p>
          <a:p>
            <a:pPr>
              <a:spcBef>
                <a:spcPts val="0"/>
              </a:spcBef>
            </a:pPr>
            <a:r>
              <a:rPr lang="en-GB" sz="1400" dirty="0">
                <a:solidFill>
                  <a:schemeClr val="accent3">
                    <a:lumMod val="50000"/>
                  </a:schemeClr>
                </a:solidFill>
              </a:rPr>
              <a:t>Understand the role of the Social Care Worker </a:t>
            </a:r>
          </a:p>
          <a:p>
            <a:pPr>
              <a:spcBef>
                <a:spcPts val="0"/>
              </a:spcBef>
            </a:pPr>
            <a:r>
              <a:rPr lang="en-GB" sz="1400" dirty="0">
                <a:solidFill>
                  <a:schemeClr val="accent3">
                    <a:lumMod val="50000"/>
                  </a:schemeClr>
                </a:solidFill>
              </a:rPr>
              <a:t>Understand person centred approaches </a:t>
            </a:r>
          </a:p>
          <a:p>
            <a:pPr>
              <a:spcBef>
                <a:spcPts val="0"/>
              </a:spcBef>
            </a:pPr>
            <a:r>
              <a:rPr lang="en-GB" sz="1400" dirty="0">
                <a:solidFill>
                  <a:schemeClr val="accent3">
                    <a:lumMod val="50000"/>
                  </a:schemeClr>
                </a:solidFill>
              </a:rPr>
              <a:t>Understand health and safety </a:t>
            </a:r>
          </a:p>
          <a:p>
            <a:pPr>
              <a:spcBef>
                <a:spcPts val="0"/>
              </a:spcBef>
            </a:pPr>
            <a:r>
              <a:rPr lang="en-GB" sz="1400" dirty="0">
                <a:solidFill>
                  <a:schemeClr val="accent3">
                    <a:lumMod val="50000"/>
                  </a:schemeClr>
                </a:solidFill>
              </a:rPr>
              <a:t>Understand how to handle information </a:t>
            </a:r>
          </a:p>
          <a:p>
            <a:pPr>
              <a:spcBef>
                <a:spcPts val="0"/>
              </a:spcBef>
              <a:buNone/>
            </a:pPr>
            <a:r>
              <a:rPr lang="en-GB" sz="2000" b="1" dirty="0">
                <a:solidFill>
                  <a:schemeClr val="accent3">
                    <a:lumMod val="50000"/>
                  </a:schemeClr>
                </a:solidFill>
              </a:rPr>
              <a:t>Qualification</a:t>
            </a:r>
          </a:p>
          <a:p>
            <a:r>
              <a:rPr lang="en-GB" sz="1400" dirty="0">
                <a:solidFill>
                  <a:schemeClr val="accent3">
                    <a:lumMod val="50000"/>
                  </a:schemeClr>
                </a:solidFill>
              </a:rPr>
              <a:t>This is a knowledge only qualification. Experience in the real work environment is not required</a:t>
            </a:r>
          </a:p>
          <a:p>
            <a:pPr>
              <a:spcBef>
                <a:spcPts val="0"/>
              </a:spcBef>
              <a:buNone/>
            </a:pPr>
            <a:r>
              <a:rPr lang="en-GB" sz="2000" b="1" dirty="0">
                <a:solidFill>
                  <a:schemeClr val="accent3">
                    <a:lumMod val="50000"/>
                  </a:schemeClr>
                </a:solidFill>
                <a:cs typeface="Arial" pitchFamily="34" charset="0"/>
              </a:rPr>
              <a:t>Potential job roles</a:t>
            </a:r>
          </a:p>
          <a:p>
            <a:pPr marL="285716" indent="-285716" defTabSz="739670">
              <a:spcBef>
                <a:spcPts val="0"/>
              </a:spcBef>
              <a:defRPr/>
            </a:pPr>
            <a:r>
              <a:rPr lang="en-GB" sz="1400" dirty="0">
                <a:solidFill>
                  <a:schemeClr val="accent3">
                    <a:lumMod val="50000"/>
                  </a:schemeClr>
                </a:solidFill>
                <a:cs typeface="Arial" pitchFamily="34" charset="0"/>
              </a:rPr>
              <a:t>Care assistant in a residential setting</a:t>
            </a:r>
          </a:p>
          <a:p>
            <a:pPr marL="285716" indent="-285716" defTabSz="739670">
              <a:spcBef>
                <a:spcPts val="0"/>
              </a:spcBef>
              <a:defRPr/>
            </a:pPr>
            <a:r>
              <a:rPr lang="en-US" sz="1400" dirty="0">
                <a:solidFill>
                  <a:schemeClr val="accent3">
                    <a:lumMod val="50000"/>
                  </a:schemeClr>
                </a:solidFill>
                <a:cs typeface="Arial" pitchFamily="34" charset="0"/>
              </a:rPr>
              <a:t>Support worker in community and primary care environments</a:t>
            </a:r>
          </a:p>
          <a:p>
            <a:pPr marL="285716" indent="-285716" defTabSz="739670">
              <a:spcBef>
                <a:spcPts val="0"/>
              </a:spcBef>
              <a:defRPr/>
            </a:pPr>
            <a:r>
              <a:rPr lang="en-US" sz="1400" dirty="0">
                <a:solidFill>
                  <a:schemeClr val="accent3">
                    <a:lumMod val="50000"/>
                  </a:schemeClr>
                </a:solidFill>
                <a:cs typeface="Arial" pitchFamily="34" charset="0"/>
              </a:rPr>
              <a:t>Worker in domiciliary services </a:t>
            </a:r>
            <a:endParaRPr lang="en-GB" sz="1400" dirty="0">
              <a:solidFill>
                <a:schemeClr val="accent3">
                  <a:lumMod val="50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rgbClr val="002060"/>
              </a:solidFill>
              <a:cs typeface="Arial" pitchFamily="34" charset="0"/>
            </a:endParaRPr>
          </a:p>
          <a:p>
            <a:endParaRPr lang="en-GB" sz="2000" dirty="0">
              <a:solidFill>
                <a:schemeClr val="tx1">
                  <a:lumMod val="85000"/>
                  <a:lumOff val="15000"/>
                </a:schemeClr>
              </a:solidFill>
              <a:cs typeface="Arial" pitchFamily="34" charset="0"/>
            </a:endParaRPr>
          </a:p>
          <a:p>
            <a:endParaRPr lang="en-US" sz="2000" dirty="0">
              <a:solidFill>
                <a:schemeClr val="tx1">
                  <a:lumMod val="85000"/>
                  <a:lumOff val="15000"/>
                </a:schemeClr>
              </a:solidFill>
              <a:cs typeface="Arial" pitchFamily="34" charset="0"/>
            </a:endParaRPr>
          </a:p>
          <a:p>
            <a:endParaRPr lang="en-GB" sz="2000" dirty="0">
              <a:solidFill>
                <a:schemeClr val="tx1">
                  <a:lumMod val="85000"/>
                  <a:lumOff val="15000"/>
                </a:schemeClr>
              </a:solidFill>
              <a:cs typeface="Arial" pitchFamily="34" charset="0"/>
            </a:endParaRPr>
          </a:p>
          <a:p>
            <a:endParaRPr lang="en-US" sz="2800" dirty="0">
              <a:solidFill>
                <a:schemeClr val="tx1">
                  <a:lumMod val="85000"/>
                  <a:lumOff val="15000"/>
                </a:schemeClr>
              </a:solidFill>
              <a:cs typeface="Arial" pitchFamily="34" charset="0"/>
            </a:endParaRPr>
          </a:p>
          <a:p>
            <a:endParaRPr lang="en-GB" sz="2800" dirty="0">
              <a:solidFill>
                <a:schemeClr val="tx1">
                  <a:lumMod val="85000"/>
                  <a:lumOff val="15000"/>
                </a:schemeClr>
              </a:solidFill>
              <a:cs typeface="Arial" pitchFamily="34" charset="0"/>
            </a:endParaRPr>
          </a:p>
          <a:p>
            <a:endParaRPr lang="en-GB" sz="2800" b="1" dirty="0"/>
          </a:p>
          <a:p>
            <a:endParaRPr lang="en-GB" sz="2000" dirty="0"/>
          </a:p>
        </p:txBody>
      </p:sp>
      <p:sp>
        <p:nvSpPr>
          <p:cNvPr id="5" name="Rectangle 4"/>
          <p:cNvSpPr/>
          <p:nvPr/>
        </p:nvSpPr>
        <p:spPr>
          <a:xfrm>
            <a:off x="174943" y="186606"/>
            <a:ext cx="6519535" cy="8793791"/>
          </a:xfrm>
          <a:prstGeom prst="rect">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GB" dirty="0"/>
          </a:p>
        </p:txBody>
      </p:sp>
      <p:pic>
        <p:nvPicPr>
          <p:cNvPr id="6" name="Picture 2" descr="\\TTBSERVER\RedirectedFolders\esu\My Documents\My Pictures\ESF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8388424"/>
            <a:ext cx="1044371" cy="4518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2780929" y="8388424"/>
            <a:ext cx="1368152" cy="440873"/>
          </a:xfrm>
          <a:prstGeom prst="rect">
            <a:avLst/>
          </a:prstGeom>
        </p:spPr>
      </p:pic>
      <p:pic>
        <p:nvPicPr>
          <p:cNvPr id="8" name="Picture 3" descr="\\TTBSERVER\RedirectedFolders\esu\My Documents\My Pictures\Logo\Es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5244" y="8460432"/>
            <a:ext cx="871418" cy="402193"/>
          </a:xfrm>
          <a:prstGeom prst="rect">
            <a:avLst/>
          </a:prstGeom>
          <a:noFill/>
          <a:extLst>
            <a:ext uri="{909E8E84-426E-40DD-AFC4-6F175D3DCCD1}">
              <a14:hiddenFill xmlns:a14="http://schemas.microsoft.com/office/drawing/2010/main">
                <a:solidFill>
                  <a:srgbClr val="FFFFFF"/>
                </a:solidFill>
              </a14:hiddenFill>
            </a:ext>
          </a:extLst>
        </p:spPr>
      </p:pic>
      <p:sp>
        <p:nvSpPr>
          <p:cNvPr id="9" name="37 CuadroTexto"/>
          <p:cNvSpPr txBox="1"/>
          <p:nvPr/>
        </p:nvSpPr>
        <p:spPr>
          <a:xfrm>
            <a:off x="493103" y="7215526"/>
            <a:ext cx="3312368" cy="1035729"/>
          </a:xfrm>
          <a:prstGeom prst="roundRect">
            <a:avLst/>
          </a:prstGeom>
          <a:ln/>
        </p:spPr>
        <p:style>
          <a:lnRef idx="0">
            <a:schemeClr val="accent3"/>
          </a:lnRef>
          <a:fillRef idx="3">
            <a:schemeClr val="accent3"/>
          </a:fillRef>
          <a:effectRef idx="3">
            <a:schemeClr val="accent3"/>
          </a:effectRef>
          <a:fontRef idx="minor">
            <a:schemeClr val="lt1"/>
          </a:fontRef>
        </p:style>
        <p:txBody>
          <a:bodyPr wrap="square" lIns="73646" tIns="36823" rIns="73646" bIns="36823" rtlCol="0">
            <a:spAutoFit/>
          </a:bodyPr>
          <a:lstStyle/>
          <a:p>
            <a:pPr algn="ctr"/>
            <a:r>
              <a:rPr lang="en-GB" sz="1400" dirty="0">
                <a:ln w="0"/>
                <a:solidFill>
                  <a:schemeClr val="tx1"/>
                </a:solidFill>
              </a:rPr>
              <a:t>To book a place on this course ring us on </a:t>
            </a:r>
          </a:p>
          <a:p>
            <a:pPr algn="ctr"/>
            <a:r>
              <a:rPr lang="en-GB" sz="1400" dirty="0">
                <a:ln w="0"/>
                <a:solidFill>
                  <a:schemeClr val="tx1"/>
                </a:solidFill>
              </a:rPr>
              <a:t>0161 465 9844 or </a:t>
            </a:r>
          </a:p>
          <a:p>
            <a:pPr algn="ctr"/>
            <a:r>
              <a:rPr lang="en-GB" sz="1400" dirty="0">
                <a:ln w="0"/>
                <a:solidFill>
                  <a:schemeClr val="tx1"/>
                </a:solidFill>
              </a:rPr>
              <a:t>0161 425 2239</a:t>
            </a:r>
          </a:p>
          <a:p>
            <a:pPr algn="ctr"/>
            <a:r>
              <a:rPr lang="en-GB" sz="1400" dirty="0">
                <a:ln w="0"/>
                <a:solidFill>
                  <a:schemeClr val="tx1"/>
                </a:solidFill>
              </a:rPr>
              <a:t>Email: action@thetrainingbrokers.co.uk</a:t>
            </a:r>
          </a:p>
        </p:txBody>
      </p:sp>
      <p:sp>
        <p:nvSpPr>
          <p:cNvPr id="10" name="37 CuadroTexto"/>
          <p:cNvSpPr txBox="1"/>
          <p:nvPr/>
        </p:nvSpPr>
        <p:spPr>
          <a:xfrm>
            <a:off x="4122507" y="7208432"/>
            <a:ext cx="2093533" cy="1035729"/>
          </a:xfrm>
          <a:prstGeom prst="roundRect">
            <a:avLst/>
          </a:prstGeom>
          <a:ln/>
        </p:spPr>
        <p:style>
          <a:lnRef idx="2">
            <a:schemeClr val="accent3"/>
          </a:lnRef>
          <a:fillRef idx="1">
            <a:schemeClr val="lt1"/>
          </a:fillRef>
          <a:effectRef idx="0">
            <a:schemeClr val="accent3"/>
          </a:effectRef>
          <a:fontRef idx="minor">
            <a:schemeClr val="dk1"/>
          </a:fontRef>
        </p:style>
        <p:txBody>
          <a:bodyPr wrap="square" lIns="73646" tIns="36823" rIns="73646" bIns="36823" rtlCol="0">
            <a:spAutoFit/>
          </a:bodyPr>
          <a:lstStyle/>
          <a:p>
            <a:pPr algn="ctr"/>
            <a:r>
              <a:rPr lang="en-GB" sz="1400" dirty="0">
                <a:ln w="0"/>
                <a:solidFill>
                  <a:schemeClr val="accent3">
                    <a:lumMod val="50000"/>
                  </a:schemeClr>
                </a:solidFill>
              </a:rPr>
              <a:t>Follow us online!</a:t>
            </a:r>
          </a:p>
          <a:p>
            <a:pPr algn="ctr"/>
            <a:r>
              <a:rPr lang="en-GB" sz="1400" dirty="0">
                <a:ln w="0"/>
                <a:solidFill>
                  <a:schemeClr val="accent3">
                    <a:lumMod val="50000"/>
                  </a:schemeClr>
                </a:solidFill>
              </a:rPr>
              <a:t>www.facebook.com/</a:t>
            </a:r>
          </a:p>
          <a:p>
            <a:pPr algn="ctr"/>
            <a:r>
              <a:rPr lang="en-GB" sz="1400" dirty="0">
                <a:ln w="0"/>
                <a:solidFill>
                  <a:schemeClr val="accent3">
                    <a:lumMod val="50000"/>
                  </a:schemeClr>
                </a:solidFill>
              </a:rPr>
              <a:t>thetrainingbrokers</a:t>
            </a:r>
          </a:p>
          <a:p>
            <a:pPr algn="ctr"/>
            <a:r>
              <a:rPr lang="en-GB" sz="1400" dirty="0">
                <a:ln w="0"/>
                <a:solidFill>
                  <a:schemeClr val="accent3">
                    <a:lumMod val="50000"/>
                  </a:schemeClr>
                </a:solidFill>
              </a:rPr>
              <a:t>Twitter: @TTBMCR </a:t>
            </a:r>
          </a:p>
        </p:txBody>
      </p:sp>
      <p:pic>
        <p:nvPicPr>
          <p:cNvPr id="12" name="Picture 11">
            <a:extLst>
              <a:ext uri="{FF2B5EF4-FFF2-40B4-BE49-F238E27FC236}">
                <a16:creationId xmlns:a16="http://schemas.microsoft.com/office/drawing/2014/main" id="{19240111-6193-4C17-8AFD-06CCA15E96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6662" y="413239"/>
            <a:ext cx="2700000" cy="142744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 y="179512"/>
            <a:ext cx="3672408" cy="1524000"/>
          </a:xfrm>
        </p:spPr>
        <p:txBody>
          <a:bodyPr>
            <a:normAutofit fontScale="90000"/>
          </a:bodyPr>
          <a:lstStyle/>
          <a:p>
            <a:pPr algn="l"/>
            <a:br>
              <a:rPr lang="en-GB" b="1" dirty="0">
                <a:solidFill>
                  <a:srgbClr val="002060"/>
                </a:solidFill>
              </a:rPr>
            </a:br>
            <a:r>
              <a:rPr lang="en-GB" sz="3100" b="1" dirty="0">
                <a:solidFill>
                  <a:schemeClr val="accent2">
                    <a:lumMod val="50000"/>
                  </a:schemeClr>
                </a:solidFill>
              </a:rPr>
              <a:t>Level 1 Award in </a:t>
            </a:r>
            <a:br>
              <a:rPr lang="en-GB" sz="3100" b="1" dirty="0">
                <a:solidFill>
                  <a:schemeClr val="accent2">
                    <a:lumMod val="50000"/>
                  </a:schemeClr>
                </a:solidFill>
              </a:rPr>
            </a:br>
            <a:r>
              <a:rPr lang="en-GB" sz="3100" b="1" dirty="0">
                <a:solidFill>
                  <a:schemeClr val="accent2">
                    <a:lumMod val="50000"/>
                  </a:schemeClr>
                </a:solidFill>
              </a:rPr>
              <a:t>Information, Advice </a:t>
            </a:r>
            <a:br>
              <a:rPr lang="en-GB" sz="3100" b="1" dirty="0">
                <a:solidFill>
                  <a:schemeClr val="accent2">
                    <a:lumMod val="50000"/>
                  </a:schemeClr>
                </a:solidFill>
              </a:rPr>
            </a:br>
            <a:r>
              <a:rPr lang="en-GB" sz="3100" b="1" dirty="0">
                <a:solidFill>
                  <a:schemeClr val="accent2">
                    <a:lumMod val="50000"/>
                  </a:schemeClr>
                </a:solidFill>
              </a:rPr>
              <a:t>or Guidance </a:t>
            </a:r>
            <a:br>
              <a:rPr lang="en-GB" sz="4000" b="1" dirty="0">
                <a:solidFill>
                  <a:srgbClr val="002060"/>
                </a:solidFill>
              </a:rPr>
            </a:br>
            <a:endParaRPr lang="en-GB" dirty="0"/>
          </a:p>
        </p:txBody>
      </p:sp>
      <p:sp>
        <p:nvSpPr>
          <p:cNvPr id="4" name="Content Placeholder 3"/>
          <p:cNvSpPr>
            <a:spLocks noGrp="1"/>
          </p:cNvSpPr>
          <p:nvPr>
            <p:ph idx="1"/>
          </p:nvPr>
        </p:nvSpPr>
        <p:spPr>
          <a:xfrm>
            <a:off x="260649" y="1792910"/>
            <a:ext cx="6408712" cy="6178633"/>
          </a:xfrm>
        </p:spPr>
        <p:txBody>
          <a:bodyPr>
            <a:normAutofit/>
          </a:bodyPr>
          <a:lstStyle/>
          <a:p>
            <a:pPr>
              <a:buNone/>
            </a:pPr>
            <a:r>
              <a:rPr lang="en-GB" sz="2000" b="1" dirty="0">
                <a:solidFill>
                  <a:schemeClr val="accent2">
                    <a:lumMod val="50000"/>
                  </a:schemeClr>
                </a:solidFill>
              </a:rPr>
              <a:t>About this Course</a:t>
            </a:r>
          </a:p>
          <a:p>
            <a:r>
              <a:rPr lang="en-GB" sz="1400" dirty="0">
                <a:solidFill>
                  <a:schemeClr val="accent2">
                    <a:lumMod val="50000"/>
                  </a:schemeClr>
                </a:solidFill>
              </a:rPr>
              <a:t>This qualification is aimed at learners who are interested in studying in the area of information, advice or guidance. It will support learners onto the next level of vocational learning. Learners who have achieved this qualification have progressed onto Level 2 qualifications in information advice and guidance, customer service and counselling skills which are potential examples. </a:t>
            </a:r>
          </a:p>
          <a:p>
            <a:pPr>
              <a:buNone/>
            </a:pPr>
            <a:r>
              <a:rPr lang="en-GB" sz="2000" b="1" dirty="0">
                <a:solidFill>
                  <a:schemeClr val="accent2">
                    <a:lumMod val="50000"/>
                  </a:schemeClr>
                </a:solidFill>
              </a:rPr>
              <a:t>Course Content</a:t>
            </a:r>
          </a:p>
          <a:p>
            <a:pPr>
              <a:spcBef>
                <a:spcPts val="0"/>
              </a:spcBef>
            </a:pPr>
            <a:r>
              <a:rPr lang="en-GB" sz="1400" dirty="0">
                <a:solidFill>
                  <a:schemeClr val="accent2">
                    <a:lumMod val="50000"/>
                  </a:schemeClr>
                </a:solidFill>
              </a:rPr>
              <a:t>Introduction to skills - delivering information, advice or guidance</a:t>
            </a:r>
          </a:p>
          <a:p>
            <a:pPr>
              <a:spcBef>
                <a:spcPts val="0"/>
              </a:spcBef>
            </a:pPr>
            <a:r>
              <a:rPr lang="en-GB" sz="1400" dirty="0">
                <a:solidFill>
                  <a:schemeClr val="accent2">
                    <a:lumMod val="50000"/>
                  </a:schemeClr>
                </a:solidFill>
              </a:rPr>
              <a:t>Introduction to underpinning principles of information, advice or guidance </a:t>
            </a:r>
          </a:p>
          <a:p>
            <a:pPr>
              <a:spcBef>
                <a:spcPts val="0"/>
              </a:spcBef>
              <a:buNone/>
            </a:pPr>
            <a:r>
              <a:rPr lang="en-GB" sz="1400" b="1" dirty="0">
                <a:solidFill>
                  <a:schemeClr val="accent2">
                    <a:lumMod val="50000"/>
                  </a:schemeClr>
                </a:solidFill>
              </a:rPr>
              <a:t>         </a:t>
            </a:r>
            <a:r>
              <a:rPr lang="en-GB" sz="1400" dirty="0">
                <a:solidFill>
                  <a:schemeClr val="accent2">
                    <a:lumMod val="50000"/>
                  </a:schemeClr>
                </a:solidFill>
              </a:rPr>
              <a:t>The learner is expected to complete both units to achieve the Award. The </a:t>
            </a:r>
          </a:p>
          <a:p>
            <a:pPr>
              <a:spcBef>
                <a:spcPts val="0"/>
              </a:spcBef>
              <a:buNone/>
            </a:pPr>
            <a:r>
              <a:rPr lang="en-GB" sz="1400" dirty="0">
                <a:solidFill>
                  <a:schemeClr val="accent2">
                    <a:lumMod val="50000"/>
                  </a:schemeClr>
                </a:solidFill>
              </a:rPr>
              <a:t>         qualification has been developed to provide an introduction to the Information, </a:t>
            </a:r>
          </a:p>
          <a:p>
            <a:pPr>
              <a:spcBef>
                <a:spcPts val="0"/>
              </a:spcBef>
              <a:buNone/>
            </a:pPr>
            <a:r>
              <a:rPr lang="en-GB" sz="1400" dirty="0">
                <a:solidFill>
                  <a:schemeClr val="accent2">
                    <a:lumMod val="50000"/>
                  </a:schemeClr>
                </a:solidFill>
              </a:rPr>
              <a:t>         Advice and Guidance sector.</a:t>
            </a:r>
            <a:endParaRPr lang="en-GB" sz="1400" b="1" dirty="0">
              <a:solidFill>
                <a:schemeClr val="accent2">
                  <a:lumMod val="50000"/>
                </a:schemeClr>
              </a:solidFill>
            </a:endParaRPr>
          </a:p>
          <a:p>
            <a:pPr>
              <a:spcBef>
                <a:spcPts val="0"/>
              </a:spcBef>
              <a:buNone/>
            </a:pPr>
            <a:r>
              <a:rPr lang="en-GB" sz="2000" b="1" dirty="0">
                <a:solidFill>
                  <a:schemeClr val="accent2">
                    <a:lumMod val="50000"/>
                  </a:schemeClr>
                </a:solidFill>
              </a:rPr>
              <a:t>Qualification</a:t>
            </a:r>
          </a:p>
          <a:p>
            <a:r>
              <a:rPr lang="en-GB" sz="1400" dirty="0">
                <a:solidFill>
                  <a:schemeClr val="accent2">
                    <a:lumMod val="50000"/>
                  </a:schemeClr>
                </a:solidFill>
              </a:rPr>
              <a:t>This is a knowledge only qualification. Experience in the real work environment is not required</a:t>
            </a:r>
          </a:p>
          <a:p>
            <a:pPr>
              <a:spcBef>
                <a:spcPts val="0"/>
              </a:spcBef>
              <a:buNone/>
            </a:pPr>
            <a:r>
              <a:rPr lang="en-GB" sz="2000" b="1" dirty="0">
                <a:solidFill>
                  <a:schemeClr val="accent2">
                    <a:lumMod val="50000"/>
                  </a:schemeClr>
                </a:solidFill>
                <a:cs typeface="Arial" pitchFamily="34" charset="0"/>
              </a:rPr>
              <a:t>Potential job roles</a:t>
            </a:r>
          </a:p>
          <a:p>
            <a:pPr marL="285716" indent="-285716">
              <a:spcBef>
                <a:spcPts val="0"/>
              </a:spcBef>
            </a:pPr>
            <a:r>
              <a:rPr lang="en-GB" sz="1400" dirty="0">
                <a:solidFill>
                  <a:schemeClr val="accent2">
                    <a:lumMod val="50000"/>
                  </a:schemeClr>
                </a:solidFill>
              </a:rPr>
              <a:t>Information and advice practitioners in the private, public and voluntary sectors</a:t>
            </a:r>
          </a:p>
          <a:p>
            <a:pPr marL="285716" indent="-285716">
              <a:spcBef>
                <a:spcPts val="0"/>
              </a:spcBef>
            </a:pPr>
            <a:r>
              <a:rPr lang="en-GB" sz="1400" dirty="0">
                <a:solidFill>
                  <a:schemeClr val="accent2">
                    <a:lumMod val="50000"/>
                  </a:schemeClr>
                </a:solidFill>
              </a:rPr>
              <a:t>Volunteering</a:t>
            </a:r>
          </a:p>
          <a:p>
            <a:pPr marL="285716" indent="-285716">
              <a:spcBef>
                <a:spcPts val="0"/>
              </a:spcBef>
            </a:pPr>
            <a:r>
              <a:rPr lang="en-GB" sz="1400" dirty="0">
                <a:solidFill>
                  <a:schemeClr val="accent2">
                    <a:lumMod val="50000"/>
                  </a:schemeClr>
                </a:solidFill>
              </a:rPr>
              <a:t>Learning Champions</a:t>
            </a:r>
          </a:p>
          <a:p>
            <a:pPr marL="285716" indent="-285716">
              <a:spcBef>
                <a:spcPts val="0"/>
              </a:spcBef>
            </a:pPr>
            <a:r>
              <a:rPr lang="en-GB" sz="1400" dirty="0">
                <a:solidFill>
                  <a:schemeClr val="accent2">
                    <a:lumMod val="50000"/>
                  </a:schemeClr>
                </a:solidFill>
              </a:rPr>
              <a:t>Library and information staff</a:t>
            </a:r>
          </a:p>
          <a:p>
            <a:pPr marL="285716" indent="-285716">
              <a:spcBef>
                <a:spcPts val="0"/>
              </a:spcBef>
            </a:pPr>
            <a:r>
              <a:rPr lang="en-GB" sz="1400" dirty="0">
                <a:solidFill>
                  <a:schemeClr val="accent2">
                    <a:lumMod val="50000"/>
                  </a:schemeClr>
                </a:solidFill>
              </a:rPr>
              <a:t>Support staff in 14-19 educational establishments</a:t>
            </a:r>
            <a:endParaRPr lang="en-US" sz="1400" dirty="0">
              <a:solidFill>
                <a:schemeClr val="accent2">
                  <a:lumMod val="50000"/>
                </a:schemeClr>
              </a:solidFill>
            </a:endParaRPr>
          </a:p>
          <a:p>
            <a:endParaRPr lang="en-GB" sz="1400" dirty="0">
              <a:solidFill>
                <a:schemeClr val="tx1">
                  <a:lumMod val="85000"/>
                  <a:lumOff val="15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rgbClr val="002060"/>
              </a:solidFill>
              <a:cs typeface="Arial" pitchFamily="34" charset="0"/>
            </a:endParaRPr>
          </a:p>
          <a:p>
            <a:endParaRPr lang="en-GB" sz="2000" dirty="0">
              <a:solidFill>
                <a:schemeClr val="tx1">
                  <a:lumMod val="85000"/>
                  <a:lumOff val="15000"/>
                </a:schemeClr>
              </a:solidFill>
              <a:cs typeface="Arial" pitchFamily="34" charset="0"/>
            </a:endParaRPr>
          </a:p>
          <a:p>
            <a:endParaRPr lang="en-US" sz="2000" dirty="0">
              <a:solidFill>
                <a:schemeClr val="tx1">
                  <a:lumMod val="85000"/>
                  <a:lumOff val="15000"/>
                </a:schemeClr>
              </a:solidFill>
              <a:cs typeface="Arial" pitchFamily="34" charset="0"/>
            </a:endParaRPr>
          </a:p>
          <a:p>
            <a:endParaRPr lang="en-GB" sz="2000" dirty="0">
              <a:solidFill>
                <a:schemeClr val="tx1">
                  <a:lumMod val="85000"/>
                  <a:lumOff val="15000"/>
                </a:schemeClr>
              </a:solidFill>
              <a:cs typeface="Arial" pitchFamily="34" charset="0"/>
            </a:endParaRPr>
          </a:p>
          <a:p>
            <a:endParaRPr lang="en-US" sz="2800" dirty="0">
              <a:solidFill>
                <a:schemeClr val="tx1">
                  <a:lumMod val="85000"/>
                  <a:lumOff val="15000"/>
                </a:schemeClr>
              </a:solidFill>
              <a:cs typeface="Arial" pitchFamily="34" charset="0"/>
            </a:endParaRPr>
          </a:p>
          <a:p>
            <a:endParaRPr lang="en-GB" sz="2800" dirty="0">
              <a:solidFill>
                <a:schemeClr val="tx1">
                  <a:lumMod val="85000"/>
                  <a:lumOff val="15000"/>
                </a:schemeClr>
              </a:solidFill>
              <a:cs typeface="Arial" pitchFamily="34" charset="0"/>
            </a:endParaRPr>
          </a:p>
          <a:p>
            <a:endParaRPr lang="en-GB" sz="2800" b="1" dirty="0"/>
          </a:p>
          <a:p>
            <a:endParaRPr lang="en-GB" sz="2000" dirty="0"/>
          </a:p>
        </p:txBody>
      </p:sp>
      <p:sp>
        <p:nvSpPr>
          <p:cNvPr id="5" name="Rectangle 4"/>
          <p:cNvSpPr/>
          <p:nvPr/>
        </p:nvSpPr>
        <p:spPr>
          <a:xfrm>
            <a:off x="174943" y="186606"/>
            <a:ext cx="6519535" cy="8793791"/>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GB" dirty="0"/>
          </a:p>
        </p:txBody>
      </p:sp>
      <p:pic>
        <p:nvPicPr>
          <p:cNvPr id="6" name="Picture 2" descr="\\TTBSERVER\RedirectedFolders\esu\My Documents\My Pictures\ESF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8388424"/>
            <a:ext cx="1044371" cy="4518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2780929" y="8388424"/>
            <a:ext cx="1368152" cy="440873"/>
          </a:xfrm>
          <a:prstGeom prst="rect">
            <a:avLst/>
          </a:prstGeom>
        </p:spPr>
      </p:pic>
      <p:pic>
        <p:nvPicPr>
          <p:cNvPr id="8" name="Picture 3" descr="\\TTBSERVER\RedirectedFolders\esu\My Documents\My Pictures\Logo\Es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5244" y="8460432"/>
            <a:ext cx="871418" cy="402193"/>
          </a:xfrm>
          <a:prstGeom prst="rect">
            <a:avLst/>
          </a:prstGeom>
          <a:noFill/>
          <a:extLst>
            <a:ext uri="{909E8E84-426E-40DD-AFC4-6F175D3DCCD1}">
              <a14:hiddenFill xmlns:a14="http://schemas.microsoft.com/office/drawing/2010/main">
                <a:solidFill>
                  <a:srgbClr val="FFFFFF"/>
                </a:solidFill>
              </a14:hiddenFill>
            </a:ext>
          </a:extLst>
        </p:spPr>
      </p:pic>
      <p:sp>
        <p:nvSpPr>
          <p:cNvPr id="9" name="37 CuadroTexto"/>
          <p:cNvSpPr txBox="1"/>
          <p:nvPr/>
        </p:nvSpPr>
        <p:spPr>
          <a:xfrm>
            <a:off x="548680" y="7197336"/>
            <a:ext cx="3312368" cy="1035729"/>
          </a:xfrm>
          <a:prstGeom prst="roundRect">
            <a:avLst/>
          </a:prstGeom>
          <a:solidFill>
            <a:schemeClr val="accent2">
              <a:lumMod val="50000"/>
            </a:schemeClr>
          </a:solidFill>
          <a:ln/>
        </p:spPr>
        <p:style>
          <a:lnRef idx="0">
            <a:schemeClr val="accent2"/>
          </a:lnRef>
          <a:fillRef idx="3">
            <a:schemeClr val="accent2"/>
          </a:fillRef>
          <a:effectRef idx="3">
            <a:schemeClr val="accent2"/>
          </a:effectRef>
          <a:fontRef idx="minor">
            <a:schemeClr val="lt1"/>
          </a:fontRef>
        </p:style>
        <p:txBody>
          <a:bodyPr wrap="square" lIns="73646" tIns="36823" rIns="73646" bIns="36823" rtlCol="0">
            <a:spAutoFit/>
          </a:bodyPr>
          <a:lstStyle/>
          <a:p>
            <a:pPr algn="ctr"/>
            <a:r>
              <a:rPr lang="en-GB" sz="1400" dirty="0">
                <a:ln w="0"/>
                <a:solidFill>
                  <a:schemeClr val="bg1"/>
                </a:solidFill>
              </a:rPr>
              <a:t>To book a place on this course ring us on </a:t>
            </a:r>
          </a:p>
          <a:p>
            <a:pPr algn="ctr"/>
            <a:r>
              <a:rPr lang="en-GB" sz="1400" dirty="0">
                <a:ln w="0"/>
                <a:solidFill>
                  <a:schemeClr val="bg1"/>
                </a:solidFill>
              </a:rPr>
              <a:t>0161 465 9844 or </a:t>
            </a:r>
          </a:p>
          <a:p>
            <a:pPr algn="ctr"/>
            <a:r>
              <a:rPr lang="en-GB" sz="1400" dirty="0">
                <a:ln w="0"/>
                <a:solidFill>
                  <a:schemeClr val="bg1"/>
                </a:solidFill>
              </a:rPr>
              <a:t>0161 425 2239</a:t>
            </a:r>
          </a:p>
          <a:p>
            <a:pPr algn="ctr"/>
            <a:r>
              <a:rPr lang="en-GB" sz="1400" dirty="0">
                <a:ln w="0"/>
                <a:solidFill>
                  <a:schemeClr val="bg1"/>
                </a:solidFill>
              </a:rPr>
              <a:t>Email: action@thetrainingbrokers.co.uk</a:t>
            </a:r>
          </a:p>
        </p:txBody>
      </p:sp>
      <p:sp>
        <p:nvSpPr>
          <p:cNvPr id="10" name="37 CuadroTexto"/>
          <p:cNvSpPr txBox="1"/>
          <p:nvPr/>
        </p:nvSpPr>
        <p:spPr>
          <a:xfrm>
            <a:off x="4218437" y="7197335"/>
            <a:ext cx="2093533" cy="1035729"/>
          </a:xfrm>
          <a:prstGeom prst="roundRect">
            <a:avLst/>
          </a:prstGeom>
          <a:ln>
            <a:solidFill>
              <a:schemeClr val="accent2">
                <a:lumMod val="50000"/>
              </a:schemeClr>
            </a:solidFill>
          </a:ln>
        </p:spPr>
        <p:style>
          <a:lnRef idx="2">
            <a:schemeClr val="accent3"/>
          </a:lnRef>
          <a:fillRef idx="1">
            <a:schemeClr val="lt1"/>
          </a:fillRef>
          <a:effectRef idx="0">
            <a:schemeClr val="accent3"/>
          </a:effectRef>
          <a:fontRef idx="minor">
            <a:schemeClr val="dk1"/>
          </a:fontRef>
        </p:style>
        <p:txBody>
          <a:bodyPr wrap="square" lIns="73646" tIns="36823" rIns="73646" bIns="36823" rtlCol="0">
            <a:spAutoFit/>
          </a:bodyPr>
          <a:lstStyle/>
          <a:p>
            <a:pPr algn="ctr"/>
            <a:r>
              <a:rPr lang="en-GB" sz="1400" dirty="0">
                <a:ln w="0"/>
                <a:solidFill>
                  <a:schemeClr val="accent2">
                    <a:lumMod val="50000"/>
                  </a:schemeClr>
                </a:solidFill>
              </a:rPr>
              <a:t>Follow us online!</a:t>
            </a:r>
          </a:p>
          <a:p>
            <a:pPr algn="ctr"/>
            <a:r>
              <a:rPr lang="en-GB" sz="1400" dirty="0">
                <a:ln w="0"/>
                <a:solidFill>
                  <a:schemeClr val="accent2">
                    <a:lumMod val="50000"/>
                  </a:schemeClr>
                </a:solidFill>
              </a:rPr>
              <a:t>www.facebook.com/</a:t>
            </a:r>
          </a:p>
          <a:p>
            <a:pPr algn="ctr"/>
            <a:r>
              <a:rPr lang="en-GB" sz="1400" dirty="0">
                <a:ln w="0"/>
                <a:solidFill>
                  <a:schemeClr val="accent2">
                    <a:lumMod val="50000"/>
                  </a:schemeClr>
                </a:solidFill>
              </a:rPr>
              <a:t>thetrainingbrokers</a:t>
            </a:r>
          </a:p>
          <a:p>
            <a:pPr algn="ctr"/>
            <a:r>
              <a:rPr lang="en-GB" sz="1400" dirty="0">
                <a:ln w="0"/>
                <a:solidFill>
                  <a:schemeClr val="accent2">
                    <a:lumMod val="50000"/>
                  </a:schemeClr>
                </a:solidFill>
              </a:rPr>
              <a:t>Twitter: @TTBMCR </a:t>
            </a:r>
          </a:p>
        </p:txBody>
      </p:sp>
      <p:pic>
        <p:nvPicPr>
          <p:cNvPr id="12" name="Picture 11">
            <a:extLst>
              <a:ext uri="{FF2B5EF4-FFF2-40B4-BE49-F238E27FC236}">
                <a16:creationId xmlns:a16="http://schemas.microsoft.com/office/drawing/2014/main" id="{FCBB1478-C4DA-422F-873A-95B7E02FC1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6754" y="436442"/>
            <a:ext cx="2538954" cy="1524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 y="179512"/>
            <a:ext cx="3672408" cy="1524000"/>
          </a:xfrm>
        </p:spPr>
        <p:txBody>
          <a:bodyPr>
            <a:normAutofit fontScale="90000"/>
          </a:bodyPr>
          <a:lstStyle/>
          <a:p>
            <a:pPr algn="l"/>
            <a:br>
              <a:rPr lang="en-GB" b="1" dirty="0">
                <a:solidFill>
                  <a:srgbClr val="002060"/>
                </a:solidFill>
              </a:rPr>
            </a:br>
            <a:r>
              <a:rPr lang="en-GB" sz="3100" b="1" dirty="0">
                <a:solidFill>
                  <a:schemeClr val="accent4">
                    <a:lumMod val="75000"/>
                  </a:schemeClr>
                </a:solidFill>
              </a:rPr>
              <a:t>Level 2 Certificate in Principles of Business and Administration </a:t>
            </a:r>
            <a:br>
              <a:rPr lang="en-GB" sz="4000" b="1" dirty="0">
                <a:solidFill>
                  <a:srgbClr val="002060"/>
                </a:solidFill>
              </a:rPr>
            </a:br>
            <a:endParaRPr lang="en-GB" dirty="0"/>
          </a:p>
        </p:txBody>
      </p:sp>
      <p:sp>
        <p:nvSpPr>
          <p:cNvPr id="4" name="Content Placeholder 3"/>
          <p:cNvSpPr>
            <a:spLocks noGrp="1"/>
          </p:cNvSpPr>
          <p:nvPr>
            <p:ph idx="1"/>
          </p:nvPr>
        </p:nvSpPr>
        <p:spPr>
          <a:xfrm>
            <a:off x="260648" y="1547664"/>
            <a:ext cx="6408712" cy="6178633"/>
          </a:xfrm>
        </p:spPr>
        <p:txBody>
          <a:bodyPr>
            <a:normAutofit/>
          </a:bodyPr>
          <a:lstStyle/>
          <a:p>
            <a:pPr>
              <a:buNone/>
            </a:pPr>
            <a:r>
              <a:rPr lang="en-GB" sz="2000" b="1" dirty="0">
                <a:solidFill>
                  <a:schemeClr val="accent4">
                    <a:lumMod val="75000"/>
                  </a:schemeClr>
                </a:solidFill>
              </a:rPr>
              <a:t>About this Course</a:t>
            </a:r>
          </a:p>
          <a:p>
            <a:pPr>
              <a:spcBef>
                <a:spcPts val="0"/>
              </a:spcBef>
            </a:pPr>
            <a:r>
              <a:rPr lang="en-GB" sz="1400" dirty="0">
                <a:solidFill>
                  <a:schemeClr val="accent4">
                    <a:lumMod val="75000"/>
                  </a:schemeClr>
                </a:solidFill>
              </a:rPr>
              <a:t>This learning programme offers individuals the opportunity to develop and improve their knowledge of business and administration. </a:t>
            </a:r>
          </a:p>
          <a:p>
            <a:pPr>
              <a:spcBef>
                <a:spcPts val="0"/>
              </a:spcBef>
            </a:pPr>
            <a:r>
              <a:rPr lang="en-GB" sz="1400" dirty="0">
                <a:solidFill>
                  <a:schemeClr val="accent4">
                    <a:lumMod val="75000"/>
                  </a:schemeClr>
                </a:solidFill>
              </a:rPr>
              <a:t>For some individuals this could provide useful recognition of their professional knowledge; aiding their step from one job role to another, e.g. moving into supervisory and/or management roles. For others, it could prepare them for progression to further learning and training.</a:t>
            </a:r>
            <a:endParaRPr lang="en-GB" sz="1400" b="1" dirty="0">
              <a:solidFill>
                <a:schemeClr val="accent4">
                  <a:lumMod val="75000"/>
                </a:schemeClr>
              </a:solidFill>
            </a:endParaRPr>
          </a:p>
          <a:p>
            <a:pPr>
              <a:buNone/>
            </a:pPr>
            <a:r>
              <a:rPr lang="en-GB" sz="2000" b="1" dirty="0">
                <a:solidFill>
                  <a:schemeClr val="accent4">
                    <a:lumMod val="75000"/>
                  </a:schemeClr>
                </a:solidFill>
              </a:rPr>
              <a:t>Course Content</a:t>
            </a:r>
          </a:p>
          <a:p>
            <a:pPr>
              <a:spcBef>
                <a:spcPts val="0"/>
              </a:spcBef>
            </a:pPr>
            <a:r>
              <a:rPr lang="en-GB" sz="1400" dirty="0">
                <a:solidFill>
                  <a:schemeClr val="accent4">
                    <a:lumMod val="75000"/>
                  </a:schemeClr>
                </a:solidFill>
              </a:rPr>
              <a:t>Principles of personal responsibilities and working in a business environment </a:t>
            </a:r>
          </a:p>
          <a:p>
            <a:pPr>
              <a:spcBef>
                <a:spcPts val="0"/>
              </a:spcBef>
            </a:pPr>
            <a:r>
              <a:rPr lang="en-GB" sz="1400" dirty="0">
                <a:solidFill>
                  <a:schemeClr val="accent4">
                    <a:lumMod val="75000"/>
                  </a:schemeClr>
                </a:solidFill>
              </a:rPr>
              <a:t>Principles of providing administrative services </a:t>
            </a:r>
          </a:p>
          <a:p>
            <a:pPr>
              <a:spcBef>
                <a:spcPts val="0"/>
              </a:spcBef>
            </a:pPr>
            <a:r>
              <a:rPr lang="en-GB" sz="1400" dirty="0">
                <a:solidFill>
                  <a:schemeClr val="accent4">
                    <a:lumMod val="75000"/>
                  </a:schemeClr>
                </a:solidFill>
              </a:rPr>
              <a:t>Principles of managing information and producing documents</a:t>
            </a:r>
          </a:p>
          <a:p>
            <a:pPr>
              <a:spcBef>
                <a:spcPts val="0"/>
              </a:spcBef>
            </a:pPr>
            <a:r>
              <a:rPr lang="en-GB" sz="1400" dirty="0">
                <a:solidFill>
                  <a:schemeClr val="accent4">
                    <a:lumMod val="75000"/>
                  </a:schemeClr>
                </a:solidFill>
              </a:rPr>
              <a:t>Principles of supporting change in a business environment</a:t>
            </a:r>
          </a:p>
          <a:p>
            <a:pPr>
              <a:spcBef>
                <a:spcPts val="0"/>
              </a:spcBef>
            </a:pPr>
            <a:r>
              <a:rPr lang="en-GB" sz="1400" dirty="0">
                <a:solidFill>
                  <a:schemeClr val="accent4">
                    <a:lumMod val="75000"/>
                  </a:schemeClr>
                </a:solidFill>
              </a:rPr>
              <a:t>Principles of maintaining stationary stock</a:t>
            </a:r>
          </a:p>
          <a:p>
            <a:pPr>
              <a:spcBef>
                <a:spcPts val="0"/>
              </a:spcBef>
              <a:buNone/>
            </a:pPr>
            <a:r>
              <a:rPr lang="en-GB" sz="2000" b="1" dirty="0">
                <a:solidFill>
                  <a:schemeClr val="accent4">
                    <a:lumMod val="75000"/>
                  </a:schemeClr>
                </a:solidFill>
              </a:rPr>
              <a:t>Qualification</a:t>
            </a:r>
          </a:p>
          <a:p>
            <a:r>
              <a:rPr lang="en-GB" sz="1400" dirty="0">
                <a:solidFill>
                  <a:schemeClr val="accent4">
                    <a:lumMod val="75000"/>
                  </a:schemeClr>
                </a:solidFill>
              </a:rPr>
              <a:t>All assignments are coursework based and are in an essay/question and answer style to test your knowledge of the topics covered in each of the course sections.</a:t>
            </a:r>
          </a:p>
          <a:p>
            <a:pPr>
              <a:buNone/>
            </a:pPr>
            <a:r>
              <a:rPr lang="en-GB" sz="2000" b="1" dirty="0">
                <a:solidFill>
                  <a:schemeClr val="accent4">
                    <a:lumMod val="75000"/>
                  </a:schemeClr>
                </a:solidFill>
                <a:cs typeface="Arial" pitchFamily="34" charset="0"/>
              </a:rPr>
              <a:t>Potential job roles</a:t>
            </a:r>
          </a:p>
          <a:p>
            <a:pPr marL="285716" indent="-285716">
              <a:spcBef>
                <a:spcPts val="0"/>
              </a:spcBef>
            </a:pPr>
            <a:r>
              <a:rPr lang="en-GB" sz="1400" dirty="0">
                <a:solidFill>
                  <a:schemeClr val="accent4">
                    <a:lumMod val="75000"/>
                  </a:schemeClr>
                </a:solidFill>
              </a:rPr>
              <a:t>This qualification can aid career progression in a wide range of different sectors,      including healthcare, customer service, office administration, hospitality and     many more.</a:t>
            </a:r>
          </a:p>
          <a:p>
            <a:pPr fontAlgn="base">
              <a:spcBef>
                <a:spcPct val="0"/>
              </a:spcBef>
              <a:spcAft>
                <a:spcPct val="0"/>
              </a:spcAft>
              <a:buSzPts val="1200"/>
            </a:pPr>
            <a:r>
              <a:rPr lang="en-GB" altLang="en-US" sz="1400" dirty="0">
                <a:solidFill>
                  <a:schemeClr val="accent4">
                    <a:lumMod val="75000"/>
                  </a:schemeClr>
                </a:solidFill>
                <a:cs typeface="Arial" pitchFamily="34" charset="0"/>
              </a:rPr>
              <a:t>Admin assistant</a:t>
            </a:r>
          </a:p>
          <a:p>
            <a:pPr fontAlgn="base">
              <a:spcBef>
                <a:spcPct val="0"/>
              </a:spcBef>
              <a:spcAft>
                <a:spcPct val="0"/>
              </a:spcAft>
              <a:buSzPts val="1200"/>
            </a:pPr>
            <a:r>
              <a:rPr lang="en-GB" altLang="en-US" sz="1400" dirty="0">
                <a:solidFill>
                  <a:schemeClr val="accent4">
                    <a:lumMod val="75000"/>
                  </a:schemeClr>
                </a:solidFill>
                <a:cs typeface="Arial" pitchFamily="34" charset="0"/>
              </a:rPr>
              <a:t>Administrator</a:t>
            </a:r>
          </a:p>
          <a:p>
            <a:pPr fontAlgn="base">
              <a:spcBef>
                <a:spcPct val="0"/>
              </a:spcBef>
              <a:spcAft>
                <a:spcPct val="0"/>
              </a:spcAft>
              <a:buSzPts val="1200"/>
            </a:pPr>
            <a:r>
              <a:rPr lang="en-GB" altLang="en-US" sz="1400" dirty="0">
                <a:solidFill>
                  <a:schemeClr val="accent4">
                    <a:lumMod val="75000"/>
                  </a:schemeClr>
                </a:solidFill>
                <a:cs typeface="Arial" pitchFamily="34" charset="0"/>
              </a:rPr>
              <a:t>Office Administrator</a:t>
            </a:r>
          </a:p>
          <a:p>
            <a:pPr fontAlgn="base">
              <a:spcBef>
                <a:spcPct val="0"/>
              </a:spcBef>
              <a:spcAft>
                <a:spcPct val="0"/>
              </a:spcAft>
              <a:buSzPts val="1200"/>
            </a:pPr>
            <a:r>
              <a:rPr lang="en-GB" altLang="en-US" sz="1400" dirty="0">
                <a:solidFill>
                  <a:schemeClr val="accent4">
                    <a:lumMod val="75000"/>
                  </a:schemeClr>
                </a:solidFill>
                <a:cs typeface="Arial" pitchFamily="34" charset="0"/>
              </a:rPr>
              <a:t>Receptionist</a:t>
            </a:r>
          </a:p>
          <a:p>
            <a:pPr marL="285716" indent="-285716">
              <a:spcBef>
                <a:spcPts val="0"/>
              </a:spcBef>
            </a:pPr>
            <a:endParaRPr lang="en-GB" sz="1400" dirty="0">
              <a:solidFill>
                <a:schemeClr val="accent4">
                  <a:lumMod val="75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rgbClr val="002060"/>
              </a:solidFill>
              <a:cs typeface="Arial" pitchFamily="34" charset="0"/>
            </a:endParaRPr>
          </a:p>
          <a:p>
            <a:endParaRPr lang="en-GB" sz="2000" dirty="0">
              <a:solidFill>
                <a:schemeClr val="tx1">
                  <a:lumMod val="85000"/>
                  <a:lumOff val="15000"/>
                </a:schemeClr>
              </a:solidFill>
              <a:cs typeface="Arial" pitchFamily="34" charset="0"/>
            </a:endParaRPr>
          </a:p>
          <a:p>
            <a:endParaRPr lang="en-US" sz="2000" dirty="0">
              <a:solidFill>
                <a:schemeClr val="tx1">
                  <a:lumMod val="85000"/>
                  <a:lumOff val="15000"/>
                </a:schemeClr>
              </a:solidFill>
              <a:cs typeface="Arial" pitchFamily="34" charset="0"/>
            </a:endParaRPr>
          </a:p>
          <a:p>
            <a:endParaRPr lang="en-GB" sz="2000" dirty="0">
              <a:solidFill>
                <a:schemeClr val="tx1">
                  <a:lumMod val="85000"/>
                  <a:lumOff val="15000"/>
                </a:schemeClr>
              </a:solidFill>
              <a:cs typeface="Arial" pitchFamily="34" charset="0"/>
            </a:endParaRPr>
          </a:p>
          <a:p>
            <a:endParaRPr lang="en-US" sz="2800" dirty="0">
              <a:solidFill>
                <a:schemeClr val="tx1">
                  <a:lumMod val="85000"/>
                  <a:lumOff val="15000"/>
                </a:schemeClr>
              </a:solidFill>
              <a:cs typeface="Arial" pitchFamily="34" charset="0"/>
            </a:endParaRPr>
          </a:p>
          <a:p>
            <a:endParaRPr lang="en-GB" sz="2800" dirty="0">
              <a:solidFill>
                <a:schemeClr val="tx1">
                  <a:lumMod val="85000"/>
                  <a:lumOff val="15000"/>
                </a:schemeClr>
              </a:solidFill>
              <a:cs typeface="Arial" pitchFamily="34" charset="0"/>
            </a:endParaRPr>
          </a:p>
          <a:p>
            <a:endParaRPr lang="en-GB" sz="2800" b="1" dirty="0"/>
          </a:p>
          <a:p>
            <a:endParaRPr lang="en-GB" sz="2000" dirty="0"/>
          </a:p>
        </p:txBody>
      </p:sp>
      <p:sp>
        <p:nvSpPr>
          <p:cNvPr id="5" name="Rectangle 4"/>
          <p:cNvSpPr/>
          <p:nvPr/>
        </p:nvSpPr>
        <p:spPr>
          <a:xfrm>
            <a:off x="174943" y="186606"/>
            <a:ext cx="6519535" cy="8793791"/>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GB" dirty="0"/>
          </a:p>
        </p:txBody>
      </p:sp>
      <p:pic>
        <p:nvPicPr>
          <p:cNvPr id="6" name="Picture 2" descr="\\TTBSERVER\RedirectedFolders\esu\My Documents\My Pictures\ESF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8388424"/>
            <a:ext cx="1044371" cy="4518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2780928" y="8451607"/>
            <a:ext cx="1368152" cy="440873"/>
          </a:xfrm>
          <a:prstGeom prst="rect">
            <a:avLst/>
          </a:prstGeom>
        </p:spPr>
      </p:pic>
      <p:pic>
        <p:nvPicPr>
          <p:cNvPr id="8" name="Picture 3" descr="\\TTBSERVER\RedirectedFolders\esu\My Documents\My Pictures\Logo\Es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5244" y="8460432"/>
            <a:ext cx="871418" cy="402193"/>
          </a:xfrm>
          <a:prstGeom prst="rect">
            <a:avLst/>
          </a:prstGeom>
          <a:noFill/>
          <a:extLst>
            <a:ext uri="{909E8E84-426E-40DD-AFC4-6F175D3DCCD1}">
              <a14:hiddenFill xmlns:a14="http://schemas.microsoft.com/office/drawing/2010/main">
                <a:solidFill>
                  <a:srgbClr val="FFFFFF"/>
                </a:solidFill>
              </a14:hiddenFill>
            </a:ext>
          </a:extLst>
        </p:spPr>
      </p:pic>
      <p:sp>
        <p:nvSpPr>
          <p:cNvPr id="9" name="37 CuadroTexto"/>
          <p:cNvSpPr txBox="1"/>
          <p:nvPr/>
        </p:nvSpPr>
        <p:spPr>
          <a:xfrm>
            <a:off x="625455" y="7302404"/>
            <a:ext cx="3312368" cy="1035729"/>
          </a:xfrm>
          <a:prstGeom prst="roundRect">
            <a:avLst/>
          </a:prstGeom>
          <a:solidFill>
            <a:schemeClr val="accent4">
              <a:lumMod val="75000"/>
            </a:schemeClr>
          </a:solidFill>
          <a:ln/>
        </p:spPr>
        <p:style>
          <a:lnRef idx="0">
            <a:schemeClr val="accent2"/>
          </a:lnRef>
          <a:fillRef idx="3">
            <a:schemeClr val="accent2"/>
          </a:fillRef>
          <a:effectRef idx="3">
            <a:schemeClr val="accent2"/>
          </a:effectRef>
          <a:fontRef idx="minor">
            <a:schemeClr val="lt1"/>
          </a:fontRef>
        </p:style>
        <p:txBody>
          <a:bodyPr wrap="square" lIns="73646" tIns="36823" rIns="73646" bIns="36823" rtlCol="0">
            <a:spAutoFit/>
          </a:bodyPr>
          <a:lstStyle/>
          <a:p>
            <a:pPr algn="ctr"/>
            <a:r>
              <a:rPr lang="en-GB" sz="1400" dirty="0">
                <a:ln w="0"/>
                <a:solidFill>
                  <a:schemeClr val="bg1"/>
                </a:solidFill>
              </a:rPr>
              <a:t>To book a place on this course ring us on </a:t>
            </a:r>
          </a:p>
          <a:p>
            <a:pPr algn="ctr"/>
            <a:r>
              <a:rPr lang="en-GB" sz="1400" dirty="0">
                <a:ln w="0"/>
                <a:solidFill>
                  <a:schemeClr val="bg1"/>
                </a:solidFill>
              </a:rPr>
              <a:t>0161 465 9844 or </a:t>
            </a:r>
          </a:p>
          <a:p>
            <a:pPr algn="ctr"/>
            <a:r>
              <a:rPr lang="en-GB" sz="1400" dirty="0">
                <a:ln w="0"/>
                <a:solidFill>
                  <a:schemeClr val="bg1"/>
                </a:solidFill>
              </a:rPr>
              <a:t>0161 425 2239</a:t>
            </a:r>
          </a:p>
          <a:p>
            <a:pPr algn="ctr"/>
            <a:r>
              <a:rPr lang="en-GB" sz="1400" dirty="0">
                <a:ln w="0"/>
                <a:solidFill>
                  <a:schemeClr val="bg1"/>
                </a:solidFill>
              </a:rPr>
              <a:t>Email: action@thetrainingbrokers.co.uk</a:t>
            </a:r>
          </a:p>
        </p:txBody>
      </p:sp>
      <p:sp>
        <p:nvSpPr>
          <p:cNvPr id="10" name="37 CuadroTexto"/>
          <p:cNvSpPr txBox="1"/>
          <p:nvPr/>
        </p:nvSpPr>
        <p:spPr>
          <a:xfrm>
            <a:off x="4256825" y="7283915"/>
            <a:ext cx="2093533" cy="1035729"/>
          </a:xfrm>
          <a:prstGeom prst="roundRect">
            <a:avLst/>
          </a:prstGeom>
          <a:ln>
            <a:solidFill>
              <a:schemeClr val="accent4">
                <a:lumMod val="75000"/>
              </a:schemeClr>
            </a:solidFill>
          </a:ln>
        </p:spPr>
        <p:style>
          <a:lnRef idx="2">
            <a:schemeClr val="accent3"/>
          </a:lnRef>
          <a:fillRef idx="1">
            <a:schemeClr val="lt1"/>
          </a:fillRef>
          <a:effectRef idx="0">
            <a:schemeClr val="accent3"/>
          </a:effectRef>
          <a:fontRef idx="minor">
            <a:schemeClr val="dk1"/>
          </a:fontRef>
        </p:style>
        <p:txBody>
          <a:bodyPr wrap="square" lIns="73646" tIns="36823" rIns="73646" bIns="36823" rtlCol="0">
            <a:spAutoFit/>
          </a:bodyPr>
          <a:lstStyle/>
          <a:p>
            <a:pPr algn="ctr"/>
            <a:r>
              <a:rPr lang="en-GB" sz="1400" dirty="0">
                <a:ln w="0"/>
                <a:solidFill>
                  <a:schemeClr val="accent4">
                    <a:lumMod val="75000"/>
                  </a:schemeClr>
                </a:solidFill>
              </a:rPr>
              <a:t>Follow us online!</a:t>
            </a:r>
          </a:p>
          <a:p>
            <a:pPr algn="ctr"/>
            <a:r>
              <a:rPr lang="en-GB" sz="1400" dirty="0">
                <a:ln w="0"/>
                <a:solidFill>
                  <a:schemeClr val="accent4">
                    <a:lumMod val="75000"/>
                  </a:schemeClr>
                </a:solidFill>
              </a:rPr>
              <a:t>www.facebook.com/</a:t>
            </a:r>
          </a:p>
          <a:p>
            <a:pPr algn="ctr"/>
            <a:r>
              <a:rPr lang="en-GB" sz="1400" dirty="0">
                <a:ln w="0"/>
                <a:solidFill>
                  <a:schemeClr val="accent4">
                    <a:lumMod val="75000"/>
                  </a:schemeClr>
                </a:solidFill>
              </a:rPr>
              <a:t>thetrainingbrokers</a:t>
            </a:r>
          </a:p>
          <a:p>
            <a:pPr algn="ctr"/>
            <a:r>
              <a:rPr lang="en-GB" sz="1400" dirty="0">
                <a:ln w="0"/>
                <a:solidFill>
                  <a:schemeClr val="accent4">
                    <a:lumMod val="75000"/>
                  </a:schemeClr>
                </a:solidFill>
              </a:rPr>
              <a:t>Twitter: @TTBMCR </a:t>
            </a:r>
          </a:p>
        </p:txBody>
      </p:sp>
      <p:pic>
        <p:nvPicPr>
          <p:cNvPr id="11" name="Picture 10">
            <a:extLst>
              <a:ext uri="{FF2B5EF4-FFF2-40B4-BE49-F238E27FC236}">
                <a16:creationId xmlns:a16="http://schemas.microsoft.com/office/drawing/2014/main" id="{2D9B968E-0E52-4A8C-AA31-ECBB1FB8EC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5024" y="381723"/>
            <a:ext cx="2705334" cy="13821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648" y="395536"/>
            <a:ext cx="3672408" cy="1524000"/>
          </a:xfrm>
        </p:spPr>
        <p:txBody>
          <a:bodyPr>
            <a:normAutofit fontScale="90000"/>
          </a:bodyPr>
          <a:lstStyle/>
          <a:p>
            <a:pPr algn="l"/>
            <a:br>
              <a:rPr lang="en-GB" b="1" dirty="0">
                <a:solidFill>
                  <a:schemeClr val="tx2">
                    <a:lumMod val="75000"/>
                  </a:schemeClr>
                </a:solidFill>
              </a:rPr>
            </a:br>
            <a:r>
              <a:rPr lang="en-GB" sz="3100" b="1" dirty="0">
                <a:solidFill>
                  <a:schemeClr val="tx2">
                    <a:lumMod val="75000"/>
                  </a:schemeClr>
                </a:solidFill>
              </a:rPr>
              <a:t>Level 1 Award in Mentoring </a:t>
            </a:r>
            <a:br>
              <a:rPr lang="en-GB" sz="4000" b="1" dirty="0">
                <a:solidFill>
                  <a:srgbClr val="002060"/>
                </a:solidFill>
              </a:rPr>
            </a:br>
            <a:endParaRPr lang="en-GB" dirty="0"/>
          </a:p>
        </p:txBody>
      </p:sp>
      <p:sp>
        <p:nvSpPr>
          <p:cNvPr id="4" name="Content Placeholder 3"/>
          <p:cNvSpPr>
            <a:spLocks noGrp="1"/>
          </p:cNvSpPr>
          <p:nvPr>
            <p:ph idx="1"/>
          </p:nvPr>
        </p:nvSpPr>
        <p:spPr>
          <a:xfrm>
            <a:off x="342900" y="1809721"/>
            <a:ext cx="6172200" cy="6034617"/>
          </a:xfrm>
        </p:spPr>
        <p:txBody>
          <a:bodyPr/>
          <a:lstStyle/>
          <a:p>
            <a:pPr>
              <a:buNone/>
            </a:pPr>
            <a:r>
              <a:rPr lang="en-GB" sz="2000" b="1" dirty="0">
                <a:solidFill>
                  <a:srgbClr val="002060"/>
                </a:solidFill>
              </a:rPr>
              <a:t>About this Course</a:t>
            </a:r>
          </a:p>
          <a:p>
            <a:r>
              <a:rPr lang="en-GB" sz="1400" dirty="0">
                <a:solidFill>
                  <a:schemeClr val="tx2">
                    <a:lumMod val="75000"/>
                  </a:schemeClr>
                </a:solidFill>
              </a:rPr>
              <a:t>This qualification allows learners to understand the role of a mentor and be aware of the skills needed to become an effective mentor. The aims of the qualification are to help learners to: • gain insight into the role and practice of mentorship • be clear about mentor/mentee relationships • ensure they follow good practice • be aware of the specific skills and understanding they will require in order to mentor • review their own learning and work performance </a:t>
            </a:r>
          </a:p>
          <a:p>
            <a:pPr>
              <a:spcBef>
                <a:spcPts val="0"/>
              </a:spcBef>
              <a:buNone/>
            </a:pPr>
            <a:r>
              <a:rPr lang="en-GB" sz="2000" b="1" dirty="0">
                <a:solidFill>
                  <a:schemeClr val="tx2">
                    <a:lumMod val="75000"/>
                  </a:schemeClr>
                </a:solidFill>
              </a:rPr>
              <a:t>Course Content</a:t>
            </a:r>
          </a:p>
          <a:p>
            <a:pPr>
              <a:spcBef>
                <a:spcPts val="0"/>
              </a:spcBef>
            </a:pPr>
            <a:r>
              <a:rPr lang="en-GB" sz="1400" dirty="0">
                <a:solidFill>
                  <a:schemeClr val="tx2">
                    <a:lumMod val="75000"/>
                  </a:schemeClr>
                </a:solidFill>
              </a:rPr>
              <a:t>Mentoring Practice</a:t>
            </a:r>
          </a:p>
          <a:p>
            <a:pPr>
              <a:spcBef>
                <a:spcPts val="0"/>
              </a:spcBef>
            </a:pPr>
            <a:r>
              <a:rPr lang="en-GB" sz="1400" dirty="0">
                <a:solidFill>
                  <a:schemeClr val="tx2">
                    <a:lumMod val="75000"/>
                  </a:schemeClr>
                </a:solidFill>
              </a:rPr>
              <a:t>Introduction to Mentoring</a:t>
            </a:r>
          </a:p>
          <a:p>
            <a:pPr>
              <a:spcBef>
                <a:spcPts val="0"/>
              </a:spcBef>
            </a:pPr>
            <a:r>
              <a:rPr lang="en-GB" sz="1400" dirty="0">
                <a:solidFill>
                  <a:schemeClr val="tx2">
                    <a:lumMod val="75000"/>
                  </a:schemeClr>
                </a:solidFill>
              </a:rPr>
              <a:t>Mentoring Skills</a:t>
            </a:r>
          </a:p>
          <a:p>
            <a:pPr>
              <a:buNone/>
            </a:pPr>
            <a:r>
              <a:rPr lang="en-GB" sz="2000" b="1" dirty="0">
                <a:solidFill>
                  <a:srgbClr val="002060"/>
                </a:solidFill>
              </a:rPr>
              <a:t>Qualification</a:t>
            </a:r>
          </a:p>
          <a:p>
            <a:pPr>
              <a:spcBef>
                <a:spcPts val="0"/>
              </a:spcBef>
            </a:pPr>
            <a:r>
              <a:rPr lang="en-GB" sz="1400" dirty="0">
                <a:solidFill>
                  <a:schemeClr val="tx2">
                    <a:lumMod val="75000"/>
                  </a:schemeClr>
                </a:solidFill>
              </a:rPr>
              <a:t>Tutor led learning with assessment in the lesson. Students will be required to complete tasks set by the tutor. Students are taught in a supportive and inclusive environment. Internally assessed and externally moderated portfolio. </a:t>
            </a:r>
          </a:p>
          <a:p>
            <a:pPr>
              <a:spcBef>
                <a:spcPts val="0"/>
              </a:spcBef>
              <a:buNone/>
            </a:pPr>
            <a:r>
              <a:rPr lang="en-GB" sz="2000" b="1" dirty="0">
                <a:solidFill>
                  <a:schemeClr val="tx2">
                    <a:lumMod val="75000"/>
                  </a:schemeClr>
                </a:solidFill>
                <a:cs typeface="Arial" pitchFamily="34" charset="0"/>
              </a:rPr>
              <a:t>Potential job roles</a:t>
            </a:r>
          </a:p>
          <a:p>
            <a:pPr marL="285716" indent="-285716" defTabSz="739670">
              <a:spcBef>
                <a:spcPts val="0"/>
              </a:spcBef>
              <a:defRPr/>
            </a:pPr>
            <a:r>
              <a:rPr lang="en-GB" sz="1400" dirty="0">
                <a:solidFill>
                  <a:schemeClr val="tx2">
                    <a:lumMod val="75000"/>
                  </a:schemeClr>
                </a:solidFill>
                <a:cs typeface="Arial" pitchFamily="34" charset="0"/>
              </a:rPr>
              <a:t>Mentoring</a:t>
            </a:r>
          </a:p>
          <a:p>
            <a:pPr marL="285716" indent="-285716" defTabSz="739670">
              <a:spcBef>
                <a:spcPts val="0"/>
              </a:spcBef>
              <a:defRPr/>
            </a:pPr>
            <a:r>
              <a:rPr lang="en-US" sz="1400" dirty="0">
                <a:solidFill>
                  <a:schemeClr val="tx2">
                    <a:lumMod val="75000"/>
                  </a:schemeClr>
                </a:solidFill>
                <a:cs typeface="Arial" pitchFamily="34" charset="0"/>
              </a:rPr>
              <a:t>Working in a school or College</a:t>
            </a:r>
          </a:p>
          <a:p>
            <a:pPr marL="285716" indent="-285716" defTabSz="739670">
              <a:spcBef>
                <a:spcPts val="0"/>
              </a:spcBef>
              <a:defRPr/>
            </a:pPr>
            <a:r>
              <a:rPr lang="en-US" sz="1400" dirty="0">
                <a:solidFill>
                  <a:schemeClr val="tx2">
                    <a:lumMod val="75000"/>
                  </a:schemeClr>
                </a:solidFill>
                <a:cs typeface="Arial" pitchFamily="34" charset="0"/>
              </a:rPr>
              <a:t>Teaching assistant</a:t>
            </a:r>
            <a:endParaRPr lang="en-GB" sz="1400" dirty="0">
              <a:solidFill>
                <a:schemeClr val="tx2">
                  <a:lumMod val="75000"/>
                </a:schemeClr>
              </a:solidFill>
              <a:cs typeface="Arial" pitchFamily="34" charset="0"/>
            </a:endParaRPr>
          </a:p>
          <a:p>
            <a:pPr>
              <a:spcBef>
                <a:spcPts val="0"/>
              </a:spcBef>
            </a:pPr>
            <a:endParaRPr lang="en-GB" sz="1400" dirty="0">
              <a:solidFill>
                <a:schemeClr val="tx2">
                  <a:lumMod val="75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rgbClr val="002060"/>
              </a:solidFill>
              <a:cs typeface="Arial" pitchFamily="34" charset="0"/>
            </a:endParaRPr>
          </a:p>
          <a:p>
            <a:endParaRPr lang="en-GB" sz="2000" dirty="0">
              <a:solidFill>
                <a:schemeClr val="tx1">
                  <a:lumMod val="85000"/>
                  <a:lumOff val="15000"/>
                </a:schemeClr>
              </a:solidFill>
              <a:cs typeface="Arial" pitchFamily="34" charset="0"/>
            </a:endParaRPr>
          </a:p>
          <a:p>
            <a:endParaRPr lang="en-US" sz="2000" dirty="0">
              <a:solidFill>
                <a:schemeClr val="tx1">
                  <a:lumMod val="85000"/>
                  <a:lumOff val="15000"/>
                </a:schemeClr>
              </a:solidFill>
              <a:cs typeface="Arial" pitchFamily="34" charset="0"/>
            </a:endParaRPr>
          </a:p>
          <a:p>
            <a:endParaRPr lang="en-GB" sz="2000" dirty="0">
              <a:solidFill>
                <a:schemeClr val="tx1">
                  <a:lumMod val="85000"/>
                  <a:lumOff val="15000"/>
                </a:schemeClr>
              </a:solidFill>
              <a:cs typeface="Arial" pitchFamily="34" charset="0"/>
            </a:endParaRPr>
          </a:p>
          <a:p>
            <a:endParaRPr lang="en-US" sz="2800" dirty="0">
              <a:solidFill>
                <a:schemeClr val="tx1">
                  <a:lumMod val="85000"/>
                  <a:lumOff val="15000"/>
                </a:schemeClr>
              </a:solidFill>
              <a:cs typeface="Arial" pitchFamily="34" charset="0"/>
            </a:endParaRPr>
          </a:p>
          <a:p>
            <a:endParaRPr lang="en-GB" sz="2800" dirty="0">
              <a:solidFill>
                <a:schemeClr val="tx1">
                  <a:lumMod val="85000"/>
                  <a:lumOff val="15000"/>
                </a:schemeClr>
              </a:solidFill>
              <a:cs typeface="Arial" pitchFamily="34" charset="0"/>
            </a:endParaRPr>
          </a:p>
          <a:p>
            <a:endParaRPr lang="en-GB" sz="2800" b="1" dirty="0"/>
          </a:p>
          <a:p>
            <a:endParaRPr lang="en-GB" sz="2000" dirty="0"/>
          </a:p>
        </p:txBody>
      </p:sp>
      <p:sp>
        <p:nvSpPr>
          <p:cNvPr id="5" name="Rectangle 4"/>
          <p:cNvSpPr/>
          <p:nvPr/>
        </p:nvSpPr>
        <p:spPr>
          <a:xfrm>
            <a:off x="174943" y="186606"/>
            <a:ext cx="6519535" cy="8793791"/>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GB" dirty="0"/>
          </a:p>
        </p:txBody>
      </p:sp>
      <p:pic>
        <p:nvPicPr>
          <p:cNvPr id="6" name="Picture 2" descr="\\TTBSERVER\RedirectedFolders\esu\My Documents\My Pictures\ESF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8388424"/>
            <a:ext cx="1044371" cy="4518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2780929" y="8388424"/>
            <a:ext cx="1368152" cy="440873"/>
          </a:xfrm>
          <a:prstGeom prst="rect">
            <a:avLst/>
          </a:prstGeom>
        </p:spPr>
      </p:pic>
      <p:pic>
        <p:nvPicPr>
          <p:cNvPr id="8" name="Picture 3" descr="\\TTBSERVER\RedirectedFolders\esu\My Documents\My Pictures\Logo\Es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5244" y="8460432"/>
            <a:ext cx="871418" cy="402193"/>
          </a:xfrm>
          <a:prstGeom prst="rect">
            <a:avLst/>
          </a:prstGeom>
          <a:noFill/>
          <a:extLst>
            <a:ext uri="{909E8E84-426E-40DD-AFC4-6F175D3DCCD1}">
              <a14:hiddenFill xmlns:a14="http://schemas.microsoft.com/office/drawing/2010/main">
                <a:solidFill>
                  <a:srgbClr val="FFFFFF"/>
                </a:solidFill>
              </a14:hiddenFill>
            </a:ext>
          </a:extLst>
        </p:spPr>
      </p:pic>
      <p:sp>
        <p:nvSpPr>
          <p:cNvPr id="9" name="37 CuadroTexto"/>
          <p:cNvSpPr txBox="1"/>
          <p:nvPr/>
        </p:nvSpPr>
        <p:spPr>
          <a:xfrm>
            <a:off x="572058" y="7242591"/>
            <a:ext cx="3312368" cy="1035729"/>
          </a:xfrm>
          <a:prstGeom prst="roundRect">
            <a:avLst/>
          </a:prstGeom>
          <a:solidFill>
            <a:schemeClr val="tx2">
              <a:lumMod val="50000"/>
            </a:schemeClr>
          </a:solidFill>
          <a:ln>
            <a:solidFill>
              <a:srgbClr val="002060"/>
            </a:solidFill>
          </a:ln>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lIns="73646" tIns="36823" rIns="73646" bIns="36823" rtlCol="0">
            <a:spAutoFit/>
          </a:bodyPr>
          <a:lstStyle/>
          <a:p>
            <a:pPr algn="ctr"/>
            <a:r>
              <a:rPr lang="en-GB" sz="1400" dirty="0">
                <a:ln w="0"/>
                <a:solidFill>
                  <a:schemeClr val="bg1"/>
                </a:solidFill>
              </a:rPr>
              <a:t>To book a place on this course ring us on </a:t>
            </a:r>
          </a:p>
          <a:p>
            <a:pPr algn="ctr"/>
            <a:r>
              <a:rPr lang="en-GB" sz="1400" dirty="0">
                <a:ln w="0"/>
                <a:solidFill>
                  <a:schemeClr val="bg1"/>
                </a:solidFill>
              </a:rPr>
              <a:t>0161 465 9844 or </a:t>
            </a:r>
          </a:p>
          <a:p>
            <a:pPr algn="ctr"/>
            <a:r>
              <a:rPr lang="en-GB" sz="1400" dirty="0">
                <a:ln w="0"/>
                <a:solidFill>
                  <a:schemeClr val="bg1"/>
                </a:solidFill>
              </a:rPr>
              <a:t>0161 425 2239</a:t>
            </a:r>
          </a:p>
          <a:p>
            <a:pPr algn="ctr"/>
            <a:r>
              <a:rPr lang="en-GB" sz="1400" dirty="0">
                <a:ln w="0"/>
                <a:solidFill>
                  <a:schemeClr val="bg1"/>
                </a:solidFill>
              </a:rPr>
              <a:t>Email: action@thetrainingbrokers.co.uk</a:t>
            </a:r>
          </a:p>
        </p:txBody>
      </p:sp>
      <p:sp>
        <p:nvSpPr>
          <p:cNvPr id="10" name="37 CuadroTexto"/>
          <p:cNvSpPr txBox="1"/>
          <p:nvPr/>
        </p:nvSpPr>
        <p:spPr>
          <a:xfrm>
            <a:off x="4345639" y="7242591"/>
            <a:ext cx="2093533" cy="1035729"/>
          </a:xfrm>
          <a:prstGeom prst="roundRect">
            <a:avLst/>
          </a:prstGeom>
          <a:ln>
            <a:solidFill>
              <a:srgbClr val="002060"/>
            </a:solidFill>
          </a:ln>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lIns="73646" tIns="36823" rIns="73646" bIns="36823" rtlCol="0">
            <a:spAutoFit/>
          </a:bodyPr>
          <a:lstStyle/>
          <a:p>
            <a:pPr algn="ctr"/>
            <a:r>
              <a:rPr lang="en-GB" sz="1400" b="1" dirty="0">
                <a:ln w="0"/>
                <a:solidFill>
                  <a:srgbClr val="002060"/>
                </a:solidFill>
              </a:rPr>
              <a:t>Follow us online!</a:t>
            </a:r>
          </a:p>
          <a:p>
            <a:pPr algn="ctr"/>
            <a:r>
              <a:rPr lang="en-GB" sz="1400" dirty="0">
                <a:ln w="0"/>
                <a:solidFill>
                  <a:srgbClr val="002060"/>
                </a:solidFill>
              </a:rPr>
              <a:t>www.facebook.com/</a:t>
            </a:r>
          </a:p>
          <a:p>
            <a:pPr algn="ctr"/>
            <a:r>
              <a:rPr lang="en-GB" sz="1400" dirty="0">
                <a:ln w="0"/>
                <a:solidFill>
                  <a:srgbClr val="002060"/>
                </a:solidFill>
              </a:rPr>
              <a:t>thetrainingbrokers</a:t>
            </a:r>
          </a:p>
          <a:p>
            <a:pPr algn="ctr"/>
            <a:r>
              <a:rPr lang="en-GB" sz="1400" dirty="0">
                <a:ln w="0"/>
                <a:solidFill>
                  <a:srgbClr val="002060"/>
                </a:solidFill>
              </a:rPr>
              <a:t>Twitter: @TTBMCR </a:t>
            </a:r>
          </a:p>
        </p:txBody>
      </p:sp>
      <p:pic>
        <p:nvPicPr>
          <p:cNvPr id="12" name="Picture 11">
            <a:extLst>
              <a:ext uri="{FF2B5EF4-FFF2-40B4-BE49-F238E27FC236}">
                <a16:creationId xmlns:a16="http://schemas.microsoft.com/office/drawing/2014/main" id="{81E9578A-B592-4E86-B635-7ACBDF6B05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5024" y="406728"/>
            <a:ext cx="2647381" cy="16449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 y="179512"/>
            <a:ext cx="3672408" cy="1524000"/>
          </a:xfrm>
        </p:spPr>
        <p:txBody>
          <a:bodyPr>
            <a:normAutofit fontScale="90000"/>
          </a:bodyPr>
          <a:lstStyle/>
          <a:p>
            <a:pPr algn="l"/>
            <a:br>
              <a:rPr lang="en-GB" b="1" dirty="0">
                <a:solidFill>
                  <a:srgbClr val="002060"/>
                </a:solidFill>
              </a:rPr>
            </a:br>
            <a:r>
              <a:rPr lang="en-GB" sz="3100" b="1" dirty="0">
                <a:solidFill>
                  <a:schemeClr val="accent3">
                    <a:lumMod val="50000"/>
                  </a:schemeClr>
                </a:solidFill>
              </a:rPr>
              <a:t>L1 Diploma in Personal Development for Employability </a:t>
            </a:r>
            <a:br>
              <a:rPr lang="en-GB" sz="4000" b="1" dirty="0">
                <a:solidFill>
                  <a:srgbClr val="002060"/>
                </a:solidFill>
              </a:rPr>
            </a:br>
            <a:endParaRPr lang="en-GB" dirty="0"/>
          </a:p>
        </p:txBody>
      </p:sp>
      <p:sp>
        <p:nvSpPr>
          <p:cNvPr id="4" name="Content Placeholder 3"/>
          <p:cNvSpPr>
            <a:spLocks noGrp="1"/>
          </p:cNvSpPr>
          <p:nvPr>
            <p:ph idx="1"/>
          </p:nvPr>
        </p:nvSpPr>
        <p:spPr>
          <a:xfrm>
            <a:off x="260648" y="1547664"/>
            <a:ext cx="6408712" cy="6178633"/>
          </a:xfrm>
        </p:spPr>
        <p:txBody>
          <a:bodyPr>
            <a:normAutofit/>
          </a:bodyPr>
          <a:lstStyle/>
          <a:p>
            <a:pPr>
              <a:spcBef>
                <a:spcPts val="0"/>
              </a:spcBef>
              <a:buNone/>
            </a:pPr>
            <a:r>
              <a:rPr lang="en-GB" sz="2000" b="1" dirty="0">
                <a:solidFill>
                  <a:schemeClr val="accent3">
                    <a:lumMod val="50000"/>
                  </a:schemeClr>
                </a:solidFill>
              </a:rPr>
              <a:t>About this Course</a:t>
            </a:r>
          </a:p>
          <a:p>
            <a:pPr>
              <a:spcBef>
                <a:spcPts val="0"/>
              </a:spcBef>
            </a:pPr>
            <a:r>
              <a:rPr lang="en-GB" sz="1400" dirty="0">
                <a:solidFill>
                  <a:schemeClr val="accent3">
                    <a:lumMod val="50000"/>
                  </a:schemeClr>
                </a:solidFill>
              </a:rPr>
              <a:t>Personal Development for Employability qualifications has been developed to provide individuals with the knowledge and understanding to enhance their success in employment in a range of different occupational sectors. </a:t>
            </a:r>
          </a:p>
          <a:p>
            <a:pPr>
              <a:buNone/>
            </a:pPr>
            <a:r>
              <a:rPr lang="en-GB" sz="2000" b="1" dirty="0">
                <a:solidFill>
                  <a:schemeClr val="accent3">
                    <a:lumMod val="50000"/>
                  </a:schemeClr>
                </a:solidFill>
              </a:rPr>
              <a:t>Course Content</a:t>
            </a:r>
          </a:p>
          <a:p>
            <a:pPr marL="742860" lvl="1" indent="-285716">
              <a:spcBef>
                <a:spcPts val="0"/>
              </a:spcBef>
              <a:buFont typeface="Arial" pitchFamily="34" charset="0"/>
              <a:buChar char="•"/>
            </a:pPr>
            <a:r>
              <a:rPr lang="en-GB" sz="1400" dirty="0">
                <a:solidFill>
                  <a:schemeClr val="accent3">
                    <a:lumMod val="50000"/>
                  </a:schemeClr>
                </a:solidFill>
              </a:rPr>
              <a:t>Self  assessment</a:t>
            </a:r>
          </a:p>
          <a:p>
            <a:pPr marL="742860" lvl="1" indent="-285716">
              <a:spcBef>
                <a:spcPts val="0"/>
              </a:spcBef>
              <a:buFont typeface="Arial" pitchFamily="34" charset="0"/>
              <a:buChar char="•"/>
            </a:pPr>
            <a:r>
              <a:rPr lang="en-GB" sz="1400" dirty="0">
                <a:solidFill>
                  <a:schemeClr val="accent3">
                    <a:lumMod val="50000"/>
                  </a:schemeClr>
                </a:solidFill>
              </a:rPr>
              <a:t>Preparing for work</a:t>
            </a:r>
          </a:p>
          <a:p>
            <a:pPr marL="742860" lvl="1" indent="-285716">
              <a:spcBef>
                <a:spcPts val="0"/>
              </a:spcBef>
              <a:buFont typeface="Arial" pitchFamily="34" charset="0"/>
              <a:buChar char="•"/>
            </a:pPr>
            <a:r>
              <a:rPr lang="en-GB" sz="1400" dirty="0">
                <a:solidFill>
                  <a:schemeClr val="accent3">
                    <a:lumMod val="50000"/>
                  </a:schemeClr>
                </a:solidFill>
              </a:rPr>
              <a:t>Applying for jobs, preparing for interviews, interview techniques</a:t>
            </a:r>
          </a:p>
          <a:p>
            <a:pPr marL="742860" lvl="1" indent="-285716">
              <a:spcBef>
                <a:spcPts val="0"/>
              </a:spcBef>
              <a:buFont typeface="Arial" pitchFamily="34" charset="0"/>
              <a:buChar char="•"/>
            </a:pPr>
            <a:r>
              <a:rPr lang="en-GB" sz="1400" dirty="0">
                <a:solidFill>
                  <a:schemeClr val="accent3">
                    <a:lumMod val="50000"/>
                  </a:schemeClr>
                </a:solidFill>
              </a:rPr>
              <a:t>Making informed career and progression choices</a:t>
            </a:r>
          </a:p>
          <a:p>
            <a:pPr marL="742860" lvl="1" indent="-285716">
              <a:spcBef>
                <a:spcPts val="0"/>
              </a:spcBef>
              <a:buFont typeface="Arial" pitchFamily="34" charset="0"/>
              <a:buChar char="•"/>
            </a:pPr>
            <a:r>
              <a:rPr lang="en-GB" sz="1400" dirty="0">
                <a:solidFill>
                  <a:schemeClr val="accent3">
                    <a:lumMod val="50000"/>
                  </a:schemeClr>
                </a:solidFill>
              </a:rPr>
              <a:t>Produce a CV</a:t>
            </a:r>
          </a:p>
          <a:p>
            <a:pPr marL="742860" lvl="1" indent="-285716">
              <a:spcBef>
                <a:spcPts val="0"/>
              </a:spcBef>
              <a:buFont typeface="Arial" pitchFamily="34" charset="0"/>
              <a:buChar char="•"/>
            </a:pPr>
            <a:r>
              <a:rPr lang="en-GB" sz="1400" dirty="0">
                <a:solidFill>
                  <a:schemeClr val="accent3">
                    <a:lumMod val="50000"/>
                  </a:schemeClr>
                </a:solidFill>
              </a:rPr>
              <a:t>Dealing with everyday problems</a:t>
            </a:r>
          </a:p>
          <a:p>
            <a:pPr marL="742860" lvl="1" indent="-285716">
              <a:spcBef>
                <a:spcPts val="0"/>
              </a:spcBef>
              <a:buFont typeface="Arial" pitchFamily="34" charset="0"/>
              <a:buChar char="•"/>
            </a:pPr>
            <a:r>
              <a:rPr lang="en-GB" sz="1400" dirty="0">
                <a:solidFill>
                  <a:schemeClr val="accent3">
                    <a:lumMod val="50000"/>
                  </a:schemeClr>
                </a:solidFill>
              </a:rPr>
              <a:t>Personal behaviour for success</a:t>
            </a:r>
          </a:p>
          <a:p>
            <a:pPr marL="742860" lvl="1" indent="-285716">
              <a:spcBef>
                <a:spcPts val="0"/>
              </a:spcBef>
              <a:buFont typeface="Arial" pitchFamily="34" charset="0"/>
              <a:buChar char="•"/>
            </a:pPr>
            <a:r>
              <a:rPr lang="en-GB" sz="1400" dirty="0">
                <a:solidFill>
                  <a:schemeClr val="accent3">
                    <a:lumMod val="50000"/>
                  </a:schemeClr>
                </a:solidFill>
              </a:rPr>
              <a:t>Developing personal skills for leadership</a:t>
            </a:r>
          </a:p>
          <a:p>
            <a:pPr marL="742860" lvl="1" indent="-285716">
              <a:spcBef>
                <a:spcPts val="0"/>
              </a:spcBef>
              <a:buFont typeface="Arial" pitchFamily="34" charset="0"/>
              <a:buChar char="•"/>
            </a:pPr>
            <a:r>
              <a:rPr lang="en-GB" sz="1400" dirty="0">
                <a:solidFill>
                  <a:schemeClr val="accent3">
                    <a:lumMod val="50000"/>
                  </a:schemeClr>
                </a:solidFill>
              </a:rPr>
              <a:t>Career progression</a:t>
            </a:r>
          </a:p>
          <a:p>
            <a:pPr marL="742860" lvl="1" indent="-285716">
              <a:spcBef>
                <a:spcPts val="0"/>
              </a:spcBef>
              <a:buFont typeface="Arial" pitchFamily="34" charset="0"/>
              <a:buChar char="•"/>
            </a:pPr>
            <a:r>
              <a:rPr lang="en-GB" sz="1400" dirty="0">
                <a:solidFill>
                  <a:schemeClr val="accent3">
                    <a:lumMod val="50000"/>
                  </a:schemeClr>
                </a:solidFill>
              </a:rPr>
              <a:t>Working as a team</a:t>
            </a:r>
          </a:p>
          <a:p>
            <a:pPr marL="742860" lvl="1" indent="-285716">
              <a:spcBef>
                <a:spcPts val="0"/>
              </a:spcBef>
              <a:buFont typeface="Arial" pitchFamily="34" charset="0"/>
              <a:buChar char="•"/>
            </a:pPr>
            <a:r>
              <a:rPr lang="en-GB" sz="1400" dirty="0">
                <a:solidFill>
                  <a:schemeClr val="accent3">
                    <a:lumMod val="50000"/>
                  </a:schemeClr>
                </a:solidFill>
              </a:rPr>
              <a:t>Understanding employment rights and responsibilities</a:t>
            </a:r>
          </a:p>
          <a:p>
            <a:pPr>
              <a:spcBef>
                <a:spcPts val="0"/>
              </a:spcBef>
              <a:buNone/>
            </a:pPr>
            <a:r>
              <a:rPr lang="en-GB" sz="2000" b="1" dirty="0">
                <a:solidFill>
                  <a:schemeClr val="accent3">
                    <a:lumMod val="50000"/>
                  </a:schemeClr>
                </a:solidFill>
              </a:rPr>
              <a:t>Qualification</a:t>
            </a:r>
          </a:p>
          <a:p>
            <a:pPr>
              <a:spcBef>
                <a:spcPts val="0"/>
              </a:spcBef>
            </a:pPr>
            <a:r>
              <a:rPr lang="en-GB" sz="1400" dirty="0">
                <a:solidFill>
                  <a:schemeClr val="accent3">
                    <a:lumMod val="50000"/>
                  </a:schemeClr>
                </a:solidFill>
              </a:rPr>
              <a:t>This is a knowledge only qualification is designed to prepare learners for employment and ensure that they have the knowledge and skills to succeed in the workplace. </a:t>
            </a:r>
          </a:p>
          <a:p>
            <a:pPr>
              <a:spcBef>
                <a:spcPts val="0"/>
              </a:spcBef>
              <a:buNone/>
            </a:pPr>
            <a:r>
              <a:rPr lang="en-GB" sz="2000" b="1" dirty="0">
                <a:solidFill>
                  <a:schemeClr val="accent3">
                    <a:lumMod val="50000"/>
                  </a:schemeClr>
                </a:solidFill>
                <a:cs typeface="Arial" pitchFamily="34" charset="0"/>
              </a:rPr>
              <a:t>Potential job roles</a:t>
            </a:r>
          </a:p>
          <a:p>
            <a:pPr marL="285716" indent="-285716" defTabSz="739670">
              <a:spcBef>
                <a:spcPts val="0"/>
              </a:spcBef>
              <a:defRPr/>
            </a:pPr>
            <a:r>
              <a:rPr lang="en-GB" sz="1400" dirty="0">
                <a:solidFill>
                  <a:schemeClr val="accent3">
                    <a:lumMod val="50000"/>
                  </a:schemeClr>
                </a:solidFill>
              </a:rPr>
              <a:t>Learners are able to access sustainable employment. This will be the case where learners are unemployed or wish to enter work or an apprenticeship immediately</a:t>
            </a:r>
          </a:p>
          <a:p>
            <a:pPr marL="285716" indent="-285716" defTabSz="739670">
              <a:spcBef>
                <a:spcPts val="0"/>
              </a:spcBef>
              <a:defRPr/>
            </a:pPr>
            <a:r>
              <a:rPr lang="en-GB" sz="1400" dirty="0">
                <a:solidFill>
                  <a:schemeClr val="accent3">
                    <a:lumMod val="50000"/>
                  </a:schemeClr>
                </a:solidFill>
              </a:rPr>
              <a:t>Learners for whom further study is the next stage can progress to a Level 2 or occupational qualification.</a:t>
            </a:r>
            <a:endParaRPr lang="en-GB" sz="1400" dirty="0">
              <a:solidFill>
                <a:schemeClr val="accent3">
                  <a:lumMod val="50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rgbClr val="002060"/>
              </a:solidFill>
              <a:cs typeface="Arial" pitchFamily="34" charset="0"/>
            </a:endParaRPr>
          </a:p>
          <a:p>
            <a:endParaRPr lang="en-GB" sz="2000" dirty="0">
              <a:solidFill>
                <a:schemeClr val="tx1">
                  <a:lumMod val="85000"/>
                  <a:lumOff val="15000"/>
                </a:schemeClr>
              </a:solidFill>
              <a:cs typeface="Arial" pitchFamily="34" charset="0"/>
            </a:endParaRPr>
          </a:p>
          <a:p>
            <a:endParaRPr lang="en-US" sz="2000" dirty="0">
              <a:solidFill>
                <a:schemeClr val="tx1">
                  <a:lumMod val="85000"/>
                  <a:lumOff val="15000"/>
                </a:schemeClr>
              </a:solidFill>
              <a:cs typeface="Arial" pitchFamily="34" charset="0"/>
            </a:endParaRPr>
          </a:p>
          <a:p>
            <a:endParaRPr lang="en-GB" sz="2000" dirty="0">
              <a:solidFill>
                <a:schemeClr val="tx1">
                  <a:lumMod val="85000"/>
                  <a:lumOff val="15000"/>
                </a:schemeClr>
              </a:solidFill>
              <a:cs typeface="Arial" pitchFamily="34" charset="0"/>
            </a:endParaRPr>
          </a:p>
          <a:p>
            <a:endParaRPr lang="en-US" sz="2800" dirty="0">
              <a:solidFill>
                <a:schemeClr val="tx1">
                  <a:lumMod val="85000"/>
                  <a:lumOff val="15000"/>
                </a:schemeClr>
              </a:solidFill>
              <a:cs typeface="Arial" pitchFamily="34" charset="0"/>
            </a:endParaRPr>
          </a:p>
          <a:p>
            <a:endParaRPr lang="en-GB" sz="2800" dirty="0">
              <a:solidFill>
                <a:schemeClr val="tx1">
                  <a:lumMod val="85000"/>
                  <a:lumOff val="15000"/>
                </a:schemeClr>
              </a:solidFill>
              <a:cs typeface="Arial" pitchFamily="34" charset="0"/>
            </a:endParaRPr>
          </a:p>
          <a:p>
            <a:endParaRPr lang="en-GB" sz="2800" b="1" dirty="0"/>
          </a:p>
          <a:p>
            <a:endParaRPr lang="en-GB" sz="2000" dirty="0"/>
          </a:p>
        </p:txBody>
      </p:sp>
      <p:sp>
        <p:nvSpPr>
          <p:cNvPr id="5" name="Rectangle 4"/>
          <p:cNvSpPr/>
          <p:nvPr/>
        </p:nvSpPr>
        <p:spPr>
          <a:xfrm>
            <a:off x="174943" y="186606"/>
            <a:ext cx="6519535" cy="8793791"/>
          </a:xfrm>
          <a:prstGeom prst="rect">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GB" dirty="0"/>
          </a:p>
        </p:txBody>
      </p:sp>
      <p:pic>
        <p:nvPicPr>
          <p:cNvPr id="6" name="Picture 2" descr="\\TTBSERVER\RedirectedFolders\esu\My Documents\My Pictures\ESF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8388424"/>
            <a:ext cx="1044371" cy="4518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2780929" y="8451607"/>
            <a:ext cx="1368152" cy="440873"/>
          </a:xfrm>
          <a:prstGeom prst="rect">
            <a:avLst/>
          </a:prstGeom>
        </p:spPr>
      </p:pic>
      <p:pic>
        <p:nvPicPr>
          <p:cNvPr id="8" name="Picture 3" descr="\\TTBSERVER\RedirectedFolders\esu\My Documents\My Pictures\Logo\Es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5244" y="8460432"/>
            <a:ext cx="871418" cy="402193"/>
          </a:xfrm>
          <a:prstGeom prst="rect">
            <a:avLst/>
          </a:prstGeom>
          <a:noFill/>
          <a:extLst>
            <a:ext uri="{909E8E84-426E-40DD-AFC4-6F175D3DCCD1}">
              <a14:hiddenFill xmlns:a14="http://schemas.microsoft.com/office/drawing/2010/main">
                <a:solidFill>
                  <a:srgbClr val="FFFFFF"/>
                </a:solidFill>
              </a14:hiddenFill>
            </a:ext>
          </a:extLst>
        </p:spPr>
      </p:pic>
      <p:sp>
        <p:nvSpPr>
          <p:cNvPr id="9" name="37 CuadroTexto"/>
          <p:cNvSpPr txBox="1"/>
          <p:nvPr/>
        </p:nvSpPr>
        <p:spPr>
          <a:xfrm>
            <a:off x="512774" y="7352695"/>
            <a:ext cx="3312368" cy="1035729"/>
          </a:xfrm>
          <a:prstGeom prst="roundRect">
            <a:avLst/>
          </a:prstGeom>
          <a:ln/>
        </p:spPr>
        <p:style>
          <a:lnRef idx="0">
            <a:schemeClr val="accent3"/>
          </a:lnRef>
          <a:fillRef idx="3">
            <a:schemeClr val="accent3"/>
          </a:fillRef>
          <a:effectRef idx="3">
            <a:schemeClr val="accent3"/>
          </a:effectRef>
          <a:fontRef idx="minor">
            <a:schemeClr val="lt1"/>
          </a:fontRef>
        </p:style>
        <p:txBody>
          <a:bodyPr wrap="square" lIns="73646" tIns="36823" rIns="73646" bIns="36823" rtlCol="0">
            <a:spAutoFit/>
          </a:bodyPr>
          <a:lstStyle/>
          <a:p>
            <a:pPr algn="ctr"/>
            <a:r>
              <a:rPr lang="en-GB" sz="1400" dirty="0">
                <a:ln w="0"/>
                <a:solidFill>
                  <a:schemeClr val="tx1"/>
                </a:solidFill>
              </a:rPr>
              <a:t>To book a place on this course ring us on </a:t>
            </a:r>
          </a:p>
          <a:p>
            <a:pPr algn="ctr"/>
            <a:r>
              <a:rPr lang="en-GB" sz="1400" dirty="0">
                <a:ln w="0"/>
                <a:solidFill>
                  <a:schemeClr val="tx1"/>
                </a:solidFill>
              </a:rPr>
              <a:t>0161 465 9844 or </a:t>
            </a:r>
          </a:p>
          <a:p>
            <a:pPr algn="ctr"/>
            <a:r>
              <a:rPr lang="en-GB" sz="1400" dirty="0">
                <a:ln w="0"/>
                <a:solidFill>
                  <a:schemeClr val="tx1"/>
                </a:solidFill>
              </a:rPr>
              <a:t>0161 425 2239</a:t>
            </a:r>
          </a:p>
          <a:p>
            <a:pPr algn="ctr"/>
            <a:r>
              <a:rPr lang="en-GB" sz="1400" dirty="0">
                <a:ln w="0"/>
                <a:solidFill>
                  <a:schemeClr val="tx1"/>
                </a:solidFill>
              </a:rPr>
              <a:t>Email: action@thetrainingbrokers.co.uk</a:t>
            </a:r>
          </a:p>
        </p:txBody>
      </p:sp>
      <p:sp>
        <p:nvSpPr>
          <p:cNvPr id="10" name="37 CuadroTexto"/>
          <p:cNvSpPr txBox="1"/>
          <p:nvPr/>
        </p:nvSpPr>
        <p:spPr>
          <a:xfrm>
            <a:off x="4162972" y="7354330"/>
            <a:ext cx="2093533" cy="1035729"/>
          </a:xfrm>
          <a:prstGeom prst="roundRect">
            <a:avLst/>
          </a:prstGeom>
          <a:ln/>
        </p:spPr>
        <p:style>
          <a:lnRef idx="2">
            <a:schemeClr val="accent3"/>
          </a:lnRef>
          <a:fillRef idx="1">
            <a:schemeClr val="lt1"/>
          </a:fillRef>
          <a:effectRef idx="0">
            <a:schemeClr val="accent3"/>
          </a:effectRef>
          <a:fontRef idx="minor">
            <a:schemeClr val="dk1"/>
          </a:fontRef>
        </p:style>
        <p:txBody>
          <a:bodyPr wrap="square" lIns="73646" tIns="36823" rIns="73646" bIns="36823" rtlCol="0">
            <a:spAutoFit/>
          </a:bodyPr>
          <a:lstStyle/>
          <a:p>
            <a:pPr algn="ctr"/>
            <a:r>
              <a:rPr lang="en-GB" sz="1400" dirty="0">
                <a:ln w="0"/>
                <a:solidFill>
                  <a:schemeClr val="accent3">
                    <a:lumMod val="50000"/>
                  </a:schemeClr>
                </a:solidFill>
              </a:rPr>
              <a:t>Follow us online!</a:t>
            </a:r>
          </a:p>
          <a:p>
            <a:pPr algn="ctr"/>
            <a:r>
              <a:rPr lang="en-GB" sz="1400" dirty="0">
                <a:ln w="0"/>
                <a:solidFill>
                  <a:schemeClr val="accent3">
                    <a:lumMod val="50000"/>
                  </a:schemeClr>
                </a:solidFill>
              </a:rPr>
              <a:t>www.facebook.com/</a:t>
            </a:r>
          </a:p>
          <a:p>
            <a:pPr algn="ctr"/>
            <a:r>
              <a:rPr lang="en-GB" sz="1400" dirty="0">
                <a:ln w="0"/>
                <a:solidFill>
                  <a:schemeClr val="accent3">
                    <a:lumMod val="50000"/>
                  </a:schemeClr>
                </a:solidFill>
              </a:rPr>
              <a:t>thetrainingbrokers</a:t>
            </a:r>
          </a:p>
          <a:p>
            <a:pPr algn="ctr"/>
            <a:r>
              <a:rPr lang="en-GB" sz="1400" dirty="0">
                <a:ln w="0"/>
                <a:solidFill>
                  <a:schemeClr val="accent3">
                    <a:lumMod val="50000"/>
                  </a:schemeClr>
                </a:solidFill>
              </a:rPr>
              <a:t>Twitter: @TTBMCR </a:t>
            </a:r>
          </a:p>
        </p:txBody>
      </p:sp>
      <p:pic>
        <p:nvPicPr>
          <p:cNvPr id="11" name="Picture 10">
            <a:extLst>
              <a:ext uri="{FF2B5EF4-FFF2-40B4-BE49-F238E27FC236}">
                <a16:creationId xmlns:a16="http://schemas.microsoft.com/office/drawing/2014/main" id="{633D0FCB-9EF0-40CC-BC58-C6B0A22461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9268" y="293564"/>
            <a:ext cx="2431363" cy="1524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 y="179512"/>
            <a:ext cx="3672408" cy="1524000"/>
          </a:xfrm>
        </p:spPr>
        <p:txBody>
          <a:bodyPr>
            <a:noAutofit/>
          </a:bodyPr>
          <a:lstStyle/>
          <a:p>
            <a:pPr algn="l"/>
            <a:br>
              <a:rPr lang="en-GB" sz="2800" b="1" dirty="0">
                <a:solidFill>
                  <a:srgbClr val="002060"/>
                </a:solidFill>
              </a:rPr>
            </a:br>
            <a:r>
              <a:rPr lang="en-GB" sz="2800" b="1" dirty="0">
                <a:solidFill>
                  <a:schemeClr val="accent2">
                    <a:lumMod val="50000"/>
                  </a:schemeClr>
                </a:solidFill>
              </a:rPr>
              <a:t>Level 2 Certificate in Customer Service </a:t>
            </a:r>
            <a:br>
              <a:rPr lang="en-GB" sz="2800" b="1" dirty="0">
                <a:solidFill>
                  <a:srgbClr val="002060"/>
                </a:solidFill>
              </a:rPr>
            </a:br>
            <a:endParaRPr lang="en-GB" sz="2800" dirty="0"/>
          </a:p>
        </p:txBody>
      </p:sp>
      <p:sp>
        <p:nvSpPr>
          <p:cNvPr id="4" name="Content Placeholder 3"/>
          <p:cNvSpPr>
            <a:spLocks noGrp="1"/>
          </p:cNvSpPr>
          <p:nvPr>
            <p:ph idx="1"/>
          </p:nvPr>
        </p:nvSpPr>
        <p:spPr>
          <a:xfrm>
            <a:off x="277855" y="1710606"/>
            <a:ext cx="6408712" cy="6178633"/>
          </a:xfrm>
        </p:spPr>
        <p:txBody>
          <a:bodyPr>
            <a:normAutofit/>
          </a:bodyPr>
          <a:lstStyle/>
          <a:p>
            <a:pPr>
              <a:buNone/>
            </a:pPr>
            <a:r>
              <a:rPr lang="en-GB" sz="2000" b="1" dirty="0">
                <a:solidFill>
                  <a:schemeClr val="accent2">
                    <a:lumMod val="50000"/>
                  </a:schemeClr>
                </a:solidFill>
              </a:rPr>
              <a:t>About this Course</a:t>
            </a:r>
          </a:p>
          <a:p>
            <a:pPr>
              <a:spcBef>
                <a:spcPts val="0"/>
              </a:spcBef>
            </a:pPr>
            <a:r>
              <a:rPr lang="en-GB" sz="1400" dirty="0">
                <a:solidFill>
                  <a:schemeClr val="accent2">
                    <a:lumMod val="50000"/>
                  </a:schemeClr>
                </a:solidFill>
              </a:rPr>
              <a:t>Level 2 qualification will help you to develop your customer service knowledge, enhance day-to-day interactions with customers and boost your CV. </a:t>
            </a:r>
          </a:p>
          <a:p>
            <a:pPr>
              <a:spcBef>
                <a:spcPts val="0"/>
              </a:spcBef>
            </a:pPr>
            <a:r>
              <a:rPr lang="en-GB" sz="1400" dirty="0">
                <a:solidFill>
                  <a:schemeClr val="accent2">
                    <a:lumMod val="50000"/>
                  </a:schemeClr>
                </a:solidFill>
              </a:rPr>
              <a:t>Successful completion of this course leads to a nationally-accredited Level 2 Certificate in Customer Service.</a:t>
            </a:r>
          </a:p>
          <a:p>
            <a:pPr>
              <a:spcBef>
                <a:spcPts val="0"/>
              </a:spcBef>
            </a:pPr>
            <a:r>
              <a:rPr lang="en-GB" sz="1400" dirty="0">
                <a:solidFill>
                  <a:schemeClr val="accent2">
                    <a:lumMod val="50000"/>
                  </a:schemeClr>
                </a:solidFill>
              </a:rPr>
              <a:t>People looking for a qualification to help them find a new job or enhance their performance in their current role, learn new skills to fulfil a personal learning goal, or experience the benefits of online learning.</a:t>
            </a:r>
          </a:p>
          <a:p>
            <a:pPr>
              <a:buNone/>
            </a:pPr>
            <a:r>
              <a:rPr lang="en-GB" sz="2000" b="1" dirty="0">
                <a:solidFill>
                  <a:schemeClr val="accent2">
                    <a:lumMod val="50000"/>
                  </a:schemeClr>
                </a:solidFill>
              </a:rPr>
              <a:t>Course Content</a:t>
            </a:r>
          </a:p>
          <a:p>
            <a:pPr>
              <a:spcBef>
                <a:spcPts val="0"/>
              </a:spcBef>
            </a:pPr>
            <a:r>
              <a:rPr lang="en-GB" sz="1400" dirty="0">
                <a:solidFill>
                  <a:schemeClr val="accent2">
                    <a:lumMod val="50000"/>
                  </a:schemeClr>
                </a:solidFill>
              </a:rPr>
              <a:t>Delivery of Effective Customer Service </a:t>
            </a:r>
          </a:p>
          <a:p>
            <a:pPr>
              <a:spcBef>
                <a:spcPts val="0"/>
              </a:spcBef>
            </a:pPr>
            <a:r>
              <a:rPr lang="en-GB" sz="1400" dirty="0">
                <a:solidFill>
                  <a:schemeClr val="accent2">
                    <a:lumMod val="50000"/>
                  </a:schemeClr>
                </a:solidFill>
              </a:rPr>
              <a:t>Supporting the customer service environment</a:t>
            </a:r>
          </a:p>
          <a:p>
            <a:pPr>
              <a:spcBef>
                <a:spcPts val="0"/>
              </a:spcBef>
              <a:buNone/>
            </a:pPr>
            <a:r>
              <a:rPr lang="en-GB" sz="2000" b="1" dirty="0">
                <a:solidFill>
                  <a:schemeClr val="accent2">
                    <a:lumMod val="50000"/>
                  </a:schemeClr>
                </a:solidFill>
              </a:rPr>
              <a:t>Qualification</a:t>
            </a:r>
          </a:p>
          <a:p>
            <a:r>
              <a:rPr lang="en-GB" sz="1400" dirty="0">
                <a:solidFill>
                  <a:schemeClr val="accent2">
                    <a:lumMod val="50000"/>
                  </a:schemeClr>
                </a:solidFill>
              </a:rPr>
              <a:t>The purpose of this qualification is to provide learners with the underpinning knowledge of customer service, the legislation relating to the customer environment and the relationship between customer service and brand. Learners are given the opportunity to develop their knowledge and skills in delivering an exceptional customer experience including communication skills, making a good impression, dealing with customers in a variety of situations and to be able to resolve customer service problems. </a:t>
            </a:r>
          </a:p>
          <a:p>
            <a:pPr>
              <a:buNone/>
            </a:pPr>
            <a:r>
              <a:rPr lang="en-GB" sz="2000" b="1" dirty="0">
                <a:solidFill>
                  <a:schemeClr val="accent2">
                    <a:lumMod val="50000"/>
                  </a:schemeClr>
                </a:solidFill>
                <a:cs typeface="Arial" pitchFamily="34" charset="0"/>
              </a:rPr>
              <a:t>Potential job roles</a:t>
            </a:r>
          </a:p>
          <a:p>
            <a:pPr marL="285716" indent="-285716">
              <a:spcBef>
                <a:spcPts val="0"/>
              </a:spcBef>
            </a:pPr>
            <a:r>
              <a:rPr lang="en-GB" sz="1400" dirty="0">
                <a:solidFill>
                  <a:schemeClr val="accent2">
                    <a:lumMod val="50000"/>
                  </a:schemeClr>
                </a:solidFill>
              </a:rPr>
              <a:t>This qualification can aid career progression in a wide range of different sectors, including customer service, sales, retail, hospitality and many more.</a:t>
            </a:r>
            <a:endParaRPr lang="en-GB" sz="1400" dirty="0">
              <a:solidFill>
                <a:schemeClr val="accent2">
                  <a:lumMod val="50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rgbClr val="002060"/>
              </a:solidFill>
              <a:cs typeface="Arial" pitchFamily="34" charset="0"/>
            </a:endParaRPr>
          </a:p>
          <a:p>
            <a:endParaRPr lang="en-GB" sz="2000" dirty="0">
              <a:solidFill>
                <a:schemeClr val="tx1">
                  <a:lumMod val="85000"/>
                  <a:lumOff val="15000"/>
                </a:schemeClr>
              </a:solidFill>
              <a:cs typeface="Arial" pitchFamily="34" charset="0"/>
            </a:endParaRPr>
          </a:p>
          <a:p>
            <a:endParaRPr lang="en-US" sz="2000" dirty="0">
              <a:solidFill>
                <a:schemeClr val="tx1">
                  <a:lumMod val="85000"/>
                  <a:lumOff val="15000"/>
                </a:schemeClr>
              </a:solidFill>
              <a:cs typeface="Arial" pitchFamily="34" charset="0"/>
            </a:endParaRPr>
          </a:p>
          <a:p>
            <a:endParaRPr lang="en-GB" sz="2000" dirty="0">
              <a:solidFill>
                <a:schemeClr val="tx1">
                  <a:lumMod val="85000"/>
                  <a:lumOff val="15000"/>
                </a:schemeClr>
              </a:solidFill>
              <a:cs typeface="Arial" pitchFamily="34" charset="0"/>
            </a:endParaRPr>
          </a:p>
          <a:p>
            <a:endParaRPr lang="en-US" sz="2800" dirty="0">
              <a:solidFill>
                <a:schemeClr val="tx1">
                  <a:lumMod val="85000"/>
                  <a:lumOff val="15000"/>
                </a:schemeClr>
              </a:solidFill>
              <a:cs typeface="Arial" pitchFamily="34" charset="0"/>
            </a:endParaRPr>
          </a:p>
          <a:p>
            <a:endParaRPr lang="en-GB" sz="2800" dirty="0">
              <a:solidFill>
                <a:schemeClr val="tx1">
                  <a:lumMod val="85000"/>
                  <a:lumOff val="15000"/>
                </a:schemeClr>
              </a:solidFill>
              <a:cs typeface="Arial" pitchFamily="34" charset="0"/>
            </a:endParaRPr>
          </a:p>
          <a:p>
            <a:endParaRPr lang="en-GB" sz="2800" b="1" dirty="0"/>
          </a:p>
          <a:p>
            <a:endParaRPr lang="en-GB" sz="2000" dirty="0"/>
          </a:p>
        </p:txBody>
      </p:sp>
      <p:sp>
        <p:nvSpPr>
          <p:cNvPr id="5" name="Rectangle 4"/>
          <p:cNvSpPr/>
          <p:nvPr/>
        </p:nvSpPr>
        <p:spPr>
          <a:xfrm>
            <a:off x="174943" y="186606"/>
            <a:ext cx="6519535" cy="8793791"/>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GB" dirty="0"/>
          </a:p>
        </p:txBody>
      </p:sp>
      <p:pic>
        <p:nvPicPr>
          <p:cNvPr id="6" name="Picture 2" descr="\\TTBSERVER\RedirectedFolders\esu\My Documents\My Pictures\ESF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8388424"/>
            <a:ext cx="1044371" cy="4518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2780929" y="8388424"/>
            <a:ext cx="1368152" cy="440873"/>
          </a:xfrm>
          <a:prstGeom prst="rect">
            <a:avLst/>
          </a:prstGeom>
        </p:spPr>
      </p:pic>
      <p:pic>
        <p:nvPicPr>
          <p:cNvPr id="8" name="Picture 3" descr="\\TTBSERVER\RedirectedFolders\esu\My Documents\My Pictures\Logo\Es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5244" y="8460432"/>
            <a:ext cx="871418" cy="402193"/>
          </a:xfrm>
          <a:prstGeom prst="rect">
            <a:avLst/>
          </a:prstGeom>
          <a:noFill/>
          <a:extLst>
            <a:ext uri="{909E8E84-426E-40DD-AFC4-6F175D3DCCD1}">
              <a14:hiddenFill xmlns:a14="http://schemas.microsoft.com/office/drawing/2010/main">
                <a:solidFill>
                  <a:srgbClr val="FFFFFF"/>
                </a:solidFill>
              </a14:hiddenFill>
            </a:ext>
          </a:extLst>
        </p:spPr>
      </p:pic>
      <p:sp>
        <p:nvSpPr>
          <p:cNvPr id="9" name="37 CuadroTexto"/>
          <p:cNvSpPr txBox="1"/>
          <p:nvPr/>
        </p:nvSpPr>
        <p:spPr>
          <a:xfrm>
            <a:off x="493879" y="7278511"/>
            <a:ext cx="3312368" cy="1035729"/>
          </a:xfrm>
          <a:prstGeom prst="roundRect">
            <a:avLst/>
          </a:prstGeom>
          <a:solidFill>
            <a:schemeClr val="accent2">
              <a:lumMod val="50000"/>
            </a:schemeClr>
          </a:solidFill>
          <a:ln/>
        </p:spPr>
        <p:style>
          <a:lnRef idx="0">
            <a:schemeClr val="accent2"/>
          </a:lnRef>
          <a:fillRef idx="3">
            <a:schemeClr val="accent2"/>
          </a:fillRef>
          <a:effectRef idx="3">
            <a:schemeClr val="accent2"/>
          </a:effectRef>
          <a:fontRef idx="minor">
            <a:schemeClr val="lt1"/>
          </a:fontRef>
        </p:style>
        <p:txBody>
          <a:bodyPr wrap="square" lIns="73646" tIns="36823" rIns="73646" bIns="36823" rtlCol="0">
            <a:spAutoFit/>
          </a:bodyPr>
          <a:lstStyle/>
          <a:p>
            <a:pPr algn="ctr"/>
            <a:r>
              <a:rPr lang="en-GB" sz="1400" dirty="0">
                <a:ln w="0"/>
                <a:solidFill>
                  <a:schemeClr val="bg1"/>
                </a:solidFill>
              </a:rPr>
              <a:t>To book a place on this course ring us on </a:t>
            </a:r>
          </a:p>
          <a:p>
            <a:pPr algn="ctr"/>
            <a:r>
              <a:rPr lang="en-GB" sz="1400" dirty="0">
                <a:ln w="0"/>
                <a:solidFill>
                  <a:schemeClr val="bg1"/>
                </a:solidFill>
              </a:rPr>
              <a:t>0161 465 9844 or </a:t>
            </a:r>
          </a:p>
          <a:p>
            <a:pPr algn="ctr"/>
            <a:r>
              <a:rPr lang="en-GB" sz="1400" dirty="0">
                <a:ln w="0"/>
                <a:solidFill>
                  <a:schemeClr val="bg1"/>
                </a:solidFill>
              </a:rPr>
              <a:t>0161 425 2239</a:t>
            </a:r>
          </a:p>
          <a:p>
            <a:pPr algn="ctr"/>
            <a:r>
              <a:rPr lang="en-GB" sz="1400" dirty="0">
                <a:ln w="0"/>
                <a:solidFill>
                  <a:schemeClr val="bg1"/>
                </a:solidFill>
              </a:rPr>
              <a:t>Email: action@thetrainingbrokers.co.uk</a:t>
            </a:r>
          </a:p>
        </p:txBody>
      </p:sp>
      <p:sp>
        <p:nvSpPr>
          <p:cNvPr id="10" name="37 CuadroTexto"/>
          <p:cNvSpPr txBox="1"/>
          <p:nvPr/>
        </p:nvSpPr>
        <p:spPr>
          <a:xfrm>
            <a:off x="4295943" y="7278511"/>
            <a:ext cx="2093533" cy="1035729"/>
          </a:xfrm>
          <a:prstGeom prst="roundRect">
            <a:avLst/>
          </a:prstGeom>
          <a:ln>
            <a:solidFill>
              <a:schemeClr val="accent2">
                <a:lumMod val="50000"/>
              </a:schemeClr>
            </a:solidFill>
          </a:ln>
        </p:spPr>
        <p:style>
          <a:lnRef idx="2">
            <a:schemeClr val="accent3"/>
          </a:lnRef>
          <a:fillRef idx="1">
            <a:schemeClr val="lt1"/>
          </a:fillRef>
          <a:effectRef idx="0">
            <a:schemeClr val="accent3"/>
          </a:effectRef>
          <a:fontRef idx="minor">
            <a:schemeClr val="dk1"/>
          </a:fontRef>
        </p:style>
        <p:txBody>
          <a:bodyPr wrap="square" lIns="73646" tIns="36823" rIns="73646" bIns="36823" rtlCol="0">
            <a:spAutoFit/>
          </a:bodyPr>
          <a:lstStyle/>
          <a:p>
            <a:pPr algn="ctr"/>
            <a:r>
              <a:rPr lang="en-GB" sz="1400" dirty="0">
                <a:ln w="0"/>
                <a:solidFill>
                  <a:schemeClr val="accent2">
                    <a:lumMod val="50000"/>
                  </a:schemeClr>
                </a:solidFill>
              </a:rPr>
              <a:t>Follow us online!</a:t>
            </a:r>
          </a:p>
          <a:p>
            <a:pPr algn="ctr"/>
            <a:r>
              <a:rPr lang="en-GB" sz="1400" dirty="0">
                <a:ln w="0"/>
                <a:solidFill>
                  <a:schemeClr val="accent2">
                    <a:lumMod val="50000"/>
                  </a:schemeClr>
                </a:solidFill>
              </a:rPr>
              <a:t>www.facebook.com/</a:t>
            </a:r>
          </a:p>
          <a:p>
            <a:pPr algn="ctr"/>
            <a:r>
              <a:rPr lang="en-GB" sz="1400" dirty="0">
                <a:ln w="0"/>
                <a:solidFill>
                  <a:schemeClr val="accent2">
                    <a:lumMod val="50000"/>
                  </a:schemeClr>
                </a:solidFill>
              </a:rPr>
              <a:t>thetrainingbrokers</a:t>
            </a:r>
          </a:p>
          <a:p>
            <a:pPr algn="ctr"/>
            <a:r>
              <a:rPr lang="en-GB" sz="1400" dirty="0">
                <a:ln w="0"/>
                <a:solidFill>
                  <a:schemeClr val="accent2">
                    <a:lumMod val="50000"/>
                  </a:schemeClr>
                </a:solidFill>
              </a:rPr>
              <a:t>Twitter: @TTBMCR </a:t>
            </a:r>
          </a:p>
        </p:txBody>
      </p:sp>
      <p:pic>
        <p:nvPicPr>
          <p:cNvPr id="11" name="Picture 10">
            <a:extLst>
              <a:ext uri="{FF2B5EF4-FFF2-40B4-BE49-F238E27FC236}">
                <a16:creationId xmlns:a16="http://schemas.microsoft.com/office/drawing/2014/main" id="{DD4E6BBF-17AF-4DCC-81F1-F6090A932B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2339" y="449421"/>
            <a:ext cx="2669693" cy="1524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 y="179512"/>
            <a:ext cx="3672408" cy="1524000"/>
          </a:xfrm>
        </p:spPr>
        <p:txBody>
          <a:bodyPr>
            <a:normAutofit fontScale="90000"/>
          </a:bodyPr>
          <a:lstStyle/>
          <a:p>
            <a:pPr algn="l"/>
            <a:br>
              <a:rPr lang="en-GB" sz="1800" b="1" dirty="0">
                <a:solidFill>
                  <a:srgbClr val="002060"/>
                </a:solidFill>
              </a:rPr>
            </a:br>
            <a:r>
              <a:rPr lang="en-GB" sz="3100" b="1" dirty="0">
                <a:solidFill>
                  <a:schemeClr val="accent4">
                    <a:lumMod val="75000"/>
                  </a:schemeClr>
                </a:solidFill>
              </a:rPr>
              <a:t>Level 2 Certificate in Mental Health Awareness </a:t>
            </a:r>
            <a:r>
              <a:rPr lang="en-GB" sz="3100" dirty="0">
                <a:solidFill>
                  <a:schemeClr val="accent4">
                    <a:lumMod val="75000"/>
                  </a:schemeClr>
                </a:solidFill>
              </a:rPr>
              <a:t> </a:t>
            </a:r>
            <a:br>
              <a:rPr lang="en-GB" sz="1800" b="1" dirty="0">
                <a:solidFill>
                  <a:srgbClr val="002060"/>
                </a:solidFill>
              </a:rPr>
            </a:br>
            <a:endParaRPr lang="en-GB" sz="1800" dirty="0"/>
          </a:p>
        </p:txBody>
      </p:sp>
      <p:sp>
        <p:nvSpPr>
          <p:cNvPr id="4" name="Content Placeholder 3"/>
          <p:cNvSpPr>
            <a:spLocks noGrp="1"/>
          </p:cNvSpPr>
          <p:nvPr>
            <p:ph idx="1"/>
          </p:nvPr>
        </p:nvSpPr>
        <p:spPr>
          <a:xfrm>
            <a:off x="260648" y="1749668"/>
            <a:ext cx="6408712" cy="6178633"/>
          </a:xfrm>
        </p:spPr>
        <p:txBody>
          <a:bodyPr>
            <a:normAutofit/>
          </a:bodyPr>
          <a:lstStyle/>
          <a:p>
            <a:pPr>
              <a:buNone/>
            </a:pPr>
            <a:r>
              <a:rPr lang="en-GB" sz="2000" b="1" dirty="0">
                <a:solidFill>
                  <a:schemeClr val="accent4">
                    <a:lumMod val="75000"/>
                  </a:schemeClr>
                </a:solidFill>
              </a:rPr>
              <a:t>About this Course</a:t>
            </a:r>
          </a:p>
          <a:p>
            <a:pPr>
              <a:spcBef>
                <a:spcPts val="0"/>
              </a:spcBef>
            </a:pPr>
            <a:r>
              <a:rPr lang="en-GB" sz="1400" dirty="0">
                <a:solidFill>
                  <a:schemeClr val="accent4">
                    <a:lumMod val="75000"/>
                  </a:schemeClr>
                </a:solidFill>
              </a:rPr>
              <a:t>This qualification aims to raise awareness of mental health and a range of mental health conditions. This qualification is designed for any learner that wants to raise their awareness of mental health and the problems that can cause mental ill health. </a:t>
            </a:r>
          </a:p>
          <a:p>
            <a:pPr>
              <a:spcBef>
                <a:spcPts val="0"/>
              </a:spcBef>
              <a:buNone/>
            </a:pPr>
            <a:r>
              <a:rPr lang="en-GB" sz="2000" b="1" dirty="0">
                <a:solidFill>
                  <a:schemeClr val="accent4">
                    <a:lumMod val="75000"/>
                  </a:schemeClr>
                </a:solidFill>
              </a:rPr>
              <a:t>Course Content</a:t>
            </a:r>
          </a:p>
          <a:p>
            <a:pPr>
              <a:spcBef>
                <a:spcPts val="0"/>
              </a:spcBef>
            </a:pPr>
            <a:r>
              <a:rPr lang="en-GB" sz="1400" dirty="0">
                <a:solidFill>
                  <a:schemeClr val="accent4">
                    <a:lumMod val="75000"/>
                  </a:schemeClr>
                </a:solidFill>
              </a:rPr>
              <a:t>Understanding Stress </a:t>
            </a:r>
          </a:p>
          <a:p>
            <a:pPr>
              <a:spcBef>
                <a:spcPts val="0"/>
              </a:spcBef>
            </a:pPr>
            <a:r>
              <a:rPr lang="en-GB" sz="1400" dirty="0">
                <a:solidFill>
                  <a:schemeClr val="accent4">
                    <a:lumMod val="75000"/>
                  </a:schemeClr>
                </a:solidFill>
              </a:rPr>
              <a:t>Understanding Anxiety</a:t>
            </a:r>
          </a:p>
          <a:p>
            <a:pPr>
              <a:spcBef>
                <a:spcPts val="0"/>
              </a:spcBef>
            </a:pPr>
            <a:r>
              <a:rPr lang="en-GB" sz="1400" dirty="0">
                <a:solidFill>
                  <a:schemeClr val="accent4">
                    <a:lumMod val="75000"/>
                  </a:schemeClr>
                </a:solidFill>
              </a:rPr>
              <a:t>Understanding Bipolar Disorder</a:t>
            </a:r>
          </a:p>
          <a:p>
            <a:pPr>
              <a:spcBef>
                <a:spcPts val="0"/>
              </a:spcBef>
            </a:pPr>
            <a:r>
              <a:rPr lang="en-GB" sz="1400" dirty="0">
                <a:solidFill>
                  <a:schemeClr val="accent4">
                    <a:lumMod val="75000"/>
                  </a:schemeClr>
                </a:solidFill>
              </a:rPr>
              <a:t>Understanding Dementia</a:t>
            </a:r>
          </a:p>
          <a:p>
            <a:pPr>
              <a:spcBef>
                <a:spcPts val="0"/>
              </a:spcBef>
            </a:pPr>
            <a:r>
              <a:rPr lang="en-GB" sz="1400" dirty="0">
                <a:solidFill>
                  <a:schemeClr val="accent4">
                    <a:lumMod val="75000"/>
                  </a:schemeClr>
                </a:solidFill>
              </a:rPr>
              <a:t>Understanding Depression</a:t>
            </a:r>
          </a:p>
          <a:p>
            <a:pPr>
              <a:spcBef>
                <a:spcPts val="0"/>
              </a:spcBef>
            </a:pPr>
            <a:r>
              <a:rPr lang="en-GB" sz="1400" dirty="0">
                <a:solidFill>
                  <a:schemeClr val="accent4">
                    <a:lumMod val="75000"/>
                  </a:schemeClr>
                </a:solidFill>
              </a:rPr>
              <a:t>Understanding Eating Disorders</a:t>
            </a:r>
          </a:p>
          <a:p>
            <a:pPr>
              <a:spcBef>
                <a:spcPts val="0"/>
              </a:spcBef>
            </a:pPr>
            <a:r>
              <a:rPr lang="en-GB" sz="1400" dirty="0">
                <a:solidFill>
                  <a:schemeClr val="accent4">
                    <a:lumMod val="75000"/>
                  </a:schemeClr>
                </a:solidFill>
              </a:rPr>
              <a:t>Understanding Mental Health</a:t>
            </a:r>
          </a:p>
          <a:p>
            <a:pPr>
              <a:spcBef>
                <a:spcPts val="0"/>
              </a:spcBef>
            </a:pPr>
            <a:r>
              <a:rPr lang="en-GB" sz="1400" dirty="0">
                <a:solidFill>
                  <a:schemeClr val="accent4">
                    <a:lumMod val="75000"/>
                  </a:schemeClr>
                </a:solidFill>
              </a:rPr>
              <a:t>Understanding Phobias</a:t>
            </a:r>
          </a:p>
          <a:p>
            <a:pPr>
              <a:spcBef>
                <a:spcPts val="0"/>
              </a:spcBef>
            </a:pPr>
            <a:r>
              <a:rPr lang="en-GB" sz="1400" dirty="0">
                <a:solidFill>
                  <a:schemeClr val="accent4">
                    <a:lumMod val="75000"/>
                  </a:schemeClr>
                </a:solidFill>
              </a:rPr>
              <a:t>Understanding Post-Natal Depression</a:t>
            </a:r>
          </a:p>
          <a:p>
            <a:pPr>
              <a:spcBef>
                <a:spcPts val="0"/>
              </a:spcBef>
            </a:pPr>
            <a:r>
              <a:rPr lang="en-GB" sz="1400" dirty="0">
                <a:solidFill>
                  <a:schemeClr val="accent4">
                    <a:lumMod val="75000"/>
                  </a:schemeClr>
                </a:solidFill>
              </a:rPr>
              <a:t>Understanding Schizophrenia</a:t>
            </a:r>
          </a:p>
          <a:p>
            <a:pPr>
              <a:spcBef>
                <a:spcPts val="0"/>
              </a:spcBef>
              <a:buNone/>
            </a:pPr>
            <a:r>
              <a:rPr lang="en-GB" sz="2000" b="1" dirty="0">
                <a:solidFill>
                  <a:schemeClr val="accent4">
                    <a:lumMod val="75000"/>
                  </a:schemeClr>
                </a:solidFill>
              </a:rPr>
              <a:t>Qualification</a:t>
            </a:r>
          </a:p>
          <a:p>
            <a:r>
              <a:rPr lang="en-GB" sz="1400" dirty="0">
                <a:solidFill>
                  <a:schemeClr val="accent4">
                    <a:lumMod val="75000"/>
                  </a:schemeClr>
                </a:solidFill>
              </a:rPr>
              <a:t>There are 10 assignments in the course and no need to purchase any textbooks as we provide all of the lessons and materials required to learn the syllabus</a:t>
            </a:r>
            <a:r>
              <a:rPr lang="en-GB" sz="1400" dirty="0"/>
              <a:t>.</a:t>
            </a:r>
          </a:p>
          <a:p>
            <a:pPr>
              <a:buNone/>
            </a:pPr>
            <a:r>
              <a:rPr lang="en-GB" sz="2000" b="1" dirty="0">
                <a:solidFill>
                  <a:schemeClr val="accent4">
                    <a:lumMod val="75000"/>
                  </a:schemeClr>
                </a:solidFill>
                <a:cs typeface="Arial" pitchFamily="34" charset="0"/>
              </a:rPr>
              <a:t>Potential job roles</a:t>
            </a:r>
          </a:p>
          <a:p>
            <a:pPr marL="285716" indent="-285716">
              <a:spcBef>
                <a:spcPts val="0"/>
              </a:spcBef>
            </a:pPr>
            <a:r>
              <a:rPr lang="en-GB" sz="1400" dirty="0">
                <a:solidFill>
                  <a:schemeClr val="accent4">
                    <a:lumMod val="75000"/>
                  </a:schemeClr>
                </a:solidFill>
              </a:rPr>
              <a:t>The objectives of this qualification are to prepare learners for further training and to support a role in the workplace.</a:t>
            </a:r>
            <a:endParaRPr lang="en-GB" sz="1400" dirty="0">
              <a:solidFill>
                <a:schemeClr val="accent4">
                  <a:lumMod val="75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rgbClr val="002060"/>
              </a:solidFill>
              <a:cs typeface="Arial" pitchFamily="34" charset="0"/>
            </a:endParaRPr>
          </a:p>
          <a:p>
            <a:endParaRPr lang="en-GB" sz="2000" dirty="0">
              <a:solidFill>
                <a:schemeClr val="tx1">
                  <a:lumMod val="85000"/>
                  <a:lumOff val="15000"/>
                </a:schemeClr>
              </a:solidFill>
              <a:cs typeface="Arial" pitchFamily="34" charset="0"/>
            </a:endParaRPr>
          </a:p>
          <a:p>
            <a:endParaRPr lang="en-US" sz="2000" dirty="0">
              <a:solidFill>
                <a:schemeClr val="tx1">
                  <a:lumMod val="85000"/>
                  <a:lumOff val="15000"/>
                </a:schemeClr>
              </a:solidFill>
              <a:cs typeface="Arial" pitchFamily="34" charset="0"/>
            </a:endParaRPr>
          </a:p>
          <a:p>
            <a:endParaRPr lang="en-GB" sz="2000" dirty="0">
              <a:solidFill>
                <a:schemeClr val="tx1">
                  <a:lumMod val="85000"/>
                  <a:lumOff val="15000"/>
                </a:schemeClr>
              </a:solidFill>
              <a:cs typeface="Arial" pitchFamily="34" charset="0"/>
            </a:endParaRPr>
          </a:p>
          <a:p>
            <a:endParaRPr lang="en-US" sz="2800" dirty="0">
              <a:solidFill>
                <a:schemeClr val="tx1">
                  <a:lumMod val="85000"/>
                  <a:lumOff val="15000"/>
                </a:schemeClr>
              </a:solidFill>
              <a:cs typeface="Arial" pitchFamily="34" charset="0"/>
            </a:endParaRPr>
          </a:p>
          <a:p>
            <a:endParaRPr lang="en-GB" sz="2800" dirty="0">
              <a:solidFill>
                <a:schemeClr val="tx1">
                  <a:lumMod val="85000"/>
                  <a:lumOff val="15000"/>
                </a:schemeClr>
              </a:solidFill>
              <a:cs typeface="Arial" pitchFamily="34" charset="0"/>
            </a:endParaRPr>
          </a:p>
          <a:p>
            <a:endParaRPr lang="en-GB" sz="2800" b="1" dirty="0"/>
          </a:p>
          <a:p>
            <a:endParaRPr lang="en-GB" sz="2000" dirty="0"/>
          </a:p>
        </p:txBody>
      </p:sp>
      <p:sp>
        <p:nvSpPr>
          <p:cNvPr id="5" name="Rectangle 4"/>
          <p:cNvSpPr/>
          <p:nvPr/>
        </p:nvSpPr>
        <p:spPr>
          <a:xfrm>
            <a:off x="174943" y="186606"/>
            <a:ext cx="6519535" cy="8793791"/>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GB" dirty="0"/>
          </a:p>
        </p:txBody>
      </p:sp>
      <p:pic>
        <p:nvPicPr>
          <p:cNvPr id="6" name="Picture 2" descr="\\TTBSERVER\RedirectedFolders\esu\My Documents\My Pictures\ESF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8388424"/>
            <a:ext cx="1044371" cy="4518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2780928" y="8451607"/>
            <a:ext cx="1368152" cy="440873"/>
          </a:xfrm>
          <a:prstGeom prst="rect">
            <a:avLst/>
          </a:prstGeom>
        </p:spPr>
      </p:pic>
      <p:pic>
        <p:nvPicPr>
          <p:cNvPr id="8" name="Picture 3" descr="\\TTBSERVER\RedirectedFolders\esu\My Documents\My Pictures\Logo\Es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5244" y="8460432"/>
            <a:ext cx="871418" cy="402193"/>
          </a:xfrm>
          <a:prstGeom prst="rect">
            <a:avLst/>
          </a:prstGeom>
          <a:noFill/>
          <a:extLst>
            <a:ext uri="{909E8E84-426E-40DD-AFC4-6F175D3DCCD1}">
              <a14:hiddenFill xmlns:a14="http://schemas.microsoft.com/office/drawing/2010/main">
                <a:solidFill>
                  <a:srgbClr val="FFFFFF"/>
                </a:solidFill>
              </a14:hiddenFill>
            </a:ext>
          </a:extLst>
        </p:spPr>
      </p:pic>
      <p:sp>
        <p:nvSpPr>
          <p:cNvPr id="9" name="37 CuadroTexto"/>
          <p:cNvSpPr txBox="1"/>
          <p:nvPr/>
        </p:nvSpPr>
        <p:spPr>
          <a:xfrm>
            <a:off x="548680" y="7205643"/>
            <a:ext cx="3312368" cy="1035729"/>
          </a:xfrm>
          <a:prstGeom prst="roundRect">
            <a:avLst/>
          </a:prstGeom>
          <a:solidFill>
            <a:schemeClr val="accent4">
              <a:lumMod val="75000"/>
            </a:schemeClr>
          </a:solidFill>
          <a:ln/>
        </p:spPr>
        <p:style>
          <a:lnRef idx="0">
            <a:schemeClr val="accent2"/>
          </a:lnRef>
          <a:fillRef idx="3">
            <a:schemeClr val="accent2"/>
          </a:fillRef>
          <a:effectRef idx="3">
            <a:schemeClr val="accent2"/>
          </a:effectRef>
          <a:fontRef idx="minor">
            <a:schemeClr val="lt1"/>
          </a:fontRef>
        </p:style>
        <p:txBody>
          <a:bodyPr wrap="square" lIns="73646" tIns="36823" rIns="73646" bIns="36823" rtlCol="0">
            <a:spAutoFit/>
          </a:bodyPr>
          <a:lstStyle/>
          <a:p>
            <a:pPr algn="ctr"/>
            <a:r>
              <a:rPr lang="en-GB" sz="1400" dirty="0">
                <a:ln w="0"/>
                <a:solidFill>
                  <a:schemeClr val="bg1"/>
                </a:solidFill>
              </a:rPr>
              <a:t>To book a place on this course ring us on </a:t>
            </a:r>
          </a:p>
          <a:p>
            <a:pPr algn="ctr"/>
            <a:r>
              <a:rPr lang="en-GB" sz="1400" dirty="0">
                <a:ln w="0"/>
                <a:solidFill>
                  <a:schemeClr val="bg1"/>
                </a:solidFill>
              </a:rPr>
              <a:t>0161 465 9844 or </a:t>
            </a:r>
          </a:p>
          <a:p>
            <a:pPr algn="ctr"/>
            <a:r>
              <a:rPr lang="en-GB" sz="1400" dirty="0">
                <a:ln w="0"/>
                <a:solidFill>
                  <a:schemeClr val="bg1"/>
                </a:solidFill>
              </a:rPr>
              <a:t>0161 425 2239</a:t>
            </a:r>
          </a:p>
          <a:p>
            <a:pPr algn="ctr"/>
            <a:r>
              <a:rPr lang="en-GB" sz="1400" dirty="0">
                <a:ln w="0"/>
                <a:solidFill>
                  <a:schemeClr val="bg1"/>
                </a:solidFill>
              </a:rPr>
              <a:t>Email: action@thetrainingbrokers.co.uk</a:t>
            </a:r>
          </a:p>
        </p:txBody>
      </p:sp>
      <p:sp>
        <p:nvSpPr>
          <p:cNvPr id="10" name="37 CuadroTexto"/>
          <p:cNvSpPr txBox="1"/>
          <p:nvPr/>
        </p:nvSpPr>
        <p:spPr>
          <a:xfrm>
            <a:off x="4234850" y="7215526"/>
            <a:ext cx="2093533" cy="1035729"/>
          </a:xfrm>
          <a:prstGeom prst="roundRect">
            <a:avLst/>
          </a:prstGeom>
          <a:ln>
            <a:solidFill>
              <a:schemeClr val="accent4">
                <a:lumMod val="75000"/>
              </a:schemeClr>
            </a:solidFill>
          </a:ln>
        </p:spPr>
        <p:style>
          <a:lnRef idx="2">
            <a:schemeClr val="accent3"/>
          </a:lnRef>
          <a:fillRef idx="1">
            <a:schemeClr val="lt1"/>
          </a:fillRef>
          <a:effectRef idx="0">
            <a:schemeClr val="accent3"/>
          </a:effectRef>
          <a:fontRef idx="minor">
            <a:schemeClr val="dk1"/>
          </a:fontRef>
        </p:style>
        <p:txBody>
          <a:bodyPr wrap="square" lIns="73646" tIns="36823" rIns="73646" bIns="36823" rtlCol="0">
            <a:spAutoFit/>
          </a:bodyPr>
          <a:lstStyle/>
          <a:p>
            <a:pPr algn="ctr"/>
            <a:r>
              <a:rPr lang="en-GB" sz="1400" dirty="0">
                <a:ln w="0"/>
                <a:solidFill>
                  <a:schemeClr val="accent4">
                    <a:lumMod val="75000"/>
                  </a:schemeClr>
                </a:solidFill>
              </a:rPr>
              <a:t>Follow us online!</a:t>
            </a:r>
          </a:p>
          <a:p>
            <a:pPr algn="ctr"/>
            <a:r>
              <a:rPr lang="en-GB" sz="1400" dirty="0">
                <a:ln w="0"/>
                <a:solidFill>
                  <a:schemeClr val="accent4">
                    <a:lumMod val="75000"/>
                  </a:schemeClr>
                </a:solidFill>
              </a:rPr>
              <a:t>www.facebook.com/</a:t>
            </a:r>
          </a:p>
          <a:p>
            <a:pPr algn="ctr"/>
            <a:r>
              <a:rPr lang="en-GB" sz="1400" dirty="0">
                <a:ln w="0"/>
                <a:solidFill>
                  <a:schemeClr val="accent4">
                    <a:lumMod val="75000"/>
                  </a:schemeClr>
                </a:solidFill>
              </a:rPr>
              <a:t>thetrainingbrokers</a:t>
            </a:r>
          </a:p>
          <a:p>
            <a:pPr algn="ctr"/>
            <a:r>
              <a:rPr lang="en-GB" sz="1400" dirty="0">
                <a:ln w="0"/>
                <a:solidFill>
                  <a:schemeClr val="accent4">
                    <a:lumMod val="75000"/>
                  </a:schemeClr>
                </a:solidFill>
              </a:rPr>
              <a:t>Twitter: @TTBMCR </a:t>
            </a:r>
          </a:p>
        </p:txBody>
      </p:sp>
      <p:pic>
        <p:nvPicPr>
          <p:cNvPr id="11" name="Picture 10" descr="Related image"/>
          <p:cNvPicPr/>
          <p:nvPr/>
        </p:nvPicPr>
        <p:blipFill>
          <a:blip r:embed="rId5" cstate="print"/>
          <a:srcRect/>
          <a:stretch>
            <a:fillRect/>
          </a:stretch>
        </p:blipFill>
        <p:spPr bwMode="auto">
          <a:xfrm>
            <a:off x="3800318" y="402589"/>
            <a:ext cx="2696344" cy="1260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648" y="631130"/>
            <a:ext cx="3672408" cy="1524000"/>
          </a:xfrm>
        </p:spPr>
        <p:txBody>
          <a:bodyPr>
            <a:normAutofit fontScale="90000"/>
          </a:bodyPr>
          <a:lstStyle/>
          <a:p>
            <a:pPr algn="l"/>
            <a:br>
              <a:rPr lang="en-GB" b="1" dirty="0">
                <a:solidFill>
                  <a:schemeClr val="tx2">
                    <a:lumMod val="75000"/>
                  </a:schemeClr>
                </a:solidFill>
              </a:rPr>
            </a:br>
            <a:r>
              <a:rPr lang="en-GB" sz="3100" b="1" dirty="0">
                <a:solidFill>
                  <a:srgbClr val="002060"/>
                </a:solidFill>
              </a:rPr>
              <a:t>Level 1 Award in Introduction to Health, Social Care and</a:t>
            </a:r>
            <a:br>
              <a:rPr lang="en-GB" sz="3100" b="1" dirty="0">
                <a:solidFill>
                  <a:srgbClr val="002060"/>
                </a:solidFill>
              </a:rPr>
            </a:br>
            <a:r>
              <a:rPr lang="en-GB" sz="3100" b="1" dirty="0">
                <a:solidFill>
                  <a:srgbClr val="002060"/>
                </a:solidFill>
              </a:rPr>
              <a:t>Children's and Young People's Settings </a:t>
            </a:r>
            <a:br>
              <a:rPr lang="en-GB" sz="4000" b="1" dirty="0">
                <a:solidFill>
                  <a:srgbClr val="002060"/>
                </a:solidFill>
              </a:rPr>
            </a:br>
            <a:endParaRPr lang="en-GB" dirty="0"/>
          </a:p>
        </p:txBody>
      </p:sp>
      <p:sp>
        <p:nvSpPr>
          <p:cNvPr id="4" name="Content Placeholder 3"/>
          <p:cNvSpPr>
            <a:spLocks noGrp="1"/>
          </p:cNvSpPr>
          <p:nvPr>
            <p:ph idx="1"/>
          </p:nvPr>
        </p:nvSpPr>
        <p:spPr>
          <a:xfrm>
            <a:off x="324462" y="2478253"/>
            <a:ext cx="6172200" cy="6034617"/>
          </a:xfrm>
        </p:spPr>
        <p:txBody>
          <a:bodyPr/>
          <a:lstStyle/>
          <a:p>
            <a:pPr>
              <a:spcBef>
                <a:spcPts val="0"/>
              </a:spcBef>
              <a:buNone/>
            </a:pPr>
            <a:r>
              <a:rPr lang="en-GB" sz="2000" b="1" dirty="0">
                <a:solidFill>
                  <a:srgbClr val="002060"/>
                </a:solidFill>
              </a:rPr>
              <a:t>About this Course</a:t>
            </a:r>
          </a:p>
          <a:p>
            <a:pPr>
              <a:spcBef>
                <a:spcPts val="0"/>
              </a:spcBef>
            </a:pPr>
            <a:r>
              <a:rPr lang="en-GB" sz="1400" dirty="0">
                <a:solidFill>
                  <a:srgbClr val="002060"/>
                </a:solidFill>
              </a:rPr>
              <a:t>This qualification will develop your knowledge and awareness of the types of provision in the Health and Social Care sector. Working in the care sector is one of the most rewarding careers. Helping people of all ages and making them feel special can give the carer a full sense of achievement. The course will give the knowledge, understanding and skills needed to work in the health and social care sector. </a:t>
            </a:r>
          </a:p>
          <a:p>
            <a:pPr>
              <a:spcBef>
                <a:spcPts val="0"/>
              </a:spcBef>
              <a:buNone/>
            </a:pPr>
            <a:r>
              <a:rPr lang="en-GB" sz="2000" b="1" dirty="0">
                <a:solidFill>
                  <a:srgbClr val="002060"/>
                </a:solidFill>
              </a:rPr>
              <a:t>Course Content</a:t>
            </a:r>
          </a:p>
          <a:p>
            <a:r>
              <a:rPr lang="en-GB" sz="1400" dirty="0">
                <a:solidFill>
                  <a:srgbClr val="002060"/>
                </a:solidFill>
              </a:rPr>
              <a:t>Understand the Range of Service Provision and Roles</a:t>
            </a:r>
          </a:p>
          <a:p>
            <a:r>
              <a:rPr lang="en-GB" sz="1400" dirty="0">
                <a:solidFill>
                  <a:srgbClr val="002060"/>
                </a:solidFill>
              </a:rPr>
              <a:t>Understand the Principles and Values</a:t>
            </a:r>
          </a:p>
          <a:p>
            <a:r>
              <a:rPr lang="en-GB" sz="1400" dirty="0">
                <a:solidFill>
                  <a:srgbClr val="002060"/>
                </a:solidFill>
              </a:rPr>
              <a:t>Introduction to Communication</a:t>
            </a:r>
          </a:p>
          <a:p>
            <a:pPr>
              <a:spcBef>
                <a:spcPts val="0"/>
              </a:spcBef>
            </a:pPr>
            <a:r>
              <a:rPr lang="en-GB" sz="1400" dirty="0">
                <a:solidFill>
                  <a:srgbClr val="002060"/>
                </a:solidFill>
              </a:rPr>
              <a:t>Introductory Awareness of Working with Others </a:t>
            </a:r>
          </a:p>
          <a:p>
            <a:pPr>
              <a:spcBef>
                <a:spcPts val="0"/>
              </a:spcBef>
              <a:buNone/>
            </a:pPr>
            <a:r>
              <a:rPr lang="en-GB" sz="2000" b="1" dirty="0">
                <a:solidFill>
                  <a:srgbClr val="002060"/>
                </a:solidFill>
              </a:rPr>
              <a:t>Qualification</a:t>
            </a:r>
          </a:p>
          <a:p>
            <a:r>
              <a:rPr lang="en-GB" sz="1400" dirty="0">
                <a:solidFill>
                  <a:srgbClr val="002060"/>
                </a:solidFill>
              </a:rPr>
              <a:t>This qualification will be internally accessed and learners will be required to create a portfolio of evidence which demonstrates achievement of all learning outcomes and assessment criteria associated with each unit.</a:t>
            </a:r>
          </a:p>
          <a:p>
            <a:pPr>
              <a:spcBef>
                <a:spcPts val="0"/>
              </a:spcBef>
              <a:buNone/>
            </a:pPr>
            <a:r>
              <a:rPr lang="en-GB" sz="2000" b="1" dirty="0">
                <a:solidFill>
                  <a:schemeClr val="tx2">
                    <a:lumMod val="75000"/>
                  </a:schemeClr>
                </a:solidFill>
                <a:cs typeface="Arial" pitchFamily="34" charset="0"/>
              </a:rPr>
              <a:t>Potential job roles</a:t>
            </a:r>
          </a:p>
          <a:p>
            <a:pPr marL="285716" indent="-285716" defTabSz="739670">
              <a:spcBef>
                <a:spcPts val="0"/>
              </a:spcBef>
              <a:defRPr/>
            </a:pPr>
            <a:r>
              <a:rPr lang="en-GB" sz="1400" dirty="0">
                <a:solidFill>
                  <a:srgbClr val="002060"/>
                </a:solidFill>
              </a:rPr>
              <a:t>This qualification does not qualify you to work but does provide a starting point for deciding whether a career in the sector is right for you.</a:t>
            </a:r>
            <a:endParaRPr lang="en-GB" sz="1400" dirty="0">
              <a:solidFill>
                <a:srgbClr val="002060"/>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chemeClr val="tx1">
                  <a:lumMod val="85000"/>
                  <a:lumOff val="15000"/>
                </a:schemeClr>
              </a:solidFill>
              <a:cs typeface="Arial" pitchFamily="34" charset="0"/>
            </a:endParaRPr>
          </a:p>
          <a:p>
            <a:endParaRPr lang="en-GB" sz="1400" dirty="0">
              <a:solidFill>
                <a:srgbClr val="002060"/>
              </a:solidFill>
              <a:cs typeface="Arial" pitchFamily="34" charset="0"/>
            </a:endParaRPr>
          </a:p>
          <a:p>
            <a:endParaRPr lang="en-GB" sz="2000" dirty="0">
              <a:solidFill>
                <a:schemeClr val="tx1">
                  <a:lumMod val="85000"/>
                  <a:lumOff val="15000"/>
                </a:schemeClr>
              </a:solidFill>
              <a:cs typeface="Arial" pitchFamily="34" charset="0"/>
            </a:endParaRPr>
          </a:p>
          <a:p>
            <a:endParaRPr lang="en-US" sz="2000" dirty="0">
              <a:solidFill>
                <a:schemeClr val="tx1">
                  <a:lumMod val="85000"/>
                  <a:lumOff val="15000"/>
                </a:schemeClr>
              </a:solidFill>
              <a:cs typeface="Arial" pitchFamily="34" charset="0"/>
            </a:endParaRPr>
          </a:p>
          <a:p>
            <a:endParaRPr lang="en-GB" sz="2000" dirty="0">
              <a:solidFill>
                <a:schemeClr val="tx1">
                  <a:lumMod val="85000"/>
                  <a:lumOff val="15000"/>
                </a:schemeClr>
              </a:solidFill>
              <a:cs typeface="Arial" pitchFamily="34" charset="0"/>
            </a:endParaRPr>
          </a:p>
          <a:p>
            <a:endParaRPr lang="en-US" sz="2800" dirty="0">
              <a:solidFill>
                <a:schemeClr val="tx1">
                  <a:lumMod val="85000"/>
                  <a:lumOff val="15000"/>
                </a:schemeClr>
              </a:solidFill>
              <a:cs typeface="Arial" pitchFamily="34" charset="0"/>
            </a:endParaRPr>
          </a:p>
          <a:p>
            <a:endParaRPr lang="en-GB" sz="2800" dirty="0">
              <a:solidFill>
                <a:schemeClr val="tx1">
                  <a:lumMod val="85000"/>
                  <a:lumOff val="15000"/>
                </a:schemeClr>
              </a:solidFill>
              <a:cs typeface="Arial" pitchFamily="34" charset="0"/>
            </a:endParaRPr>
          </a:p>
          <a:p>
            <a:endParaRPr lang="en-GB" sz="2800" b="1" dirty="0"/>
          </a:p>
          <a:p>
            <a:endParaRPr lang="en-GB" sz="2000" dirty="0"/>
          </a:p>
        </p:txBody>
      </p:sp>
      <p:sp>
        <p:nvSpPr>
          <p:cNvPr id="5" name="Rectangle 4"/>
          <p:cNvSpPr/>
          <p:nvPr/>
        </p:nvSpPr>
        <p:spPr>
          <a:xfrm>
            <a:off x="174943" y="186606"/>
            <a:ext cx="6519535" cy="8793791"/>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GB" dirty="0"/>
          </a:p>
        </p:txBody>
      </p:sp>
      <p:pic>
        <p:nvPicPr>
          <p:cNvPr id="6" name="Picture 2" descr="\\TTBSERVER\RedirectedFolders\esu\My Documents\My Pictures\ESF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8388424"/>
            <a:ext cx="1044371" cy="4518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2780929" y="8388424"/>
            <a:ext cx="1368152" cy="440873"/>
          </a:xfrm>
          <a:prstGeom prst="rect">
            <a:avLst/>
          </a:prstGeom>
        </p:spPr>
      </p:pic>
      <p:pic>
        <p:nvPicPr>
          <p:cNvPr id="8" name="Picture 3" descr="\\TTBSERVER\RedirectedFolders\esu\My Documents\My Pictures\Logo\Es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5244" y="8460432"/>
            <a:ext cx="871418" cy="402193"/>
          </a:xfrm>
          <a:prstGeom prst="rect">
            <a:avLst/>
          </a:prstGeom>
          <a:noFill/>
          <a:extLst>
            <a:ext uri="{909E8E84-426E-40DD-AFC4-6F175D3DCCD1}">
              <a14:hiddenFill xmlns:a14="http://schemas.microsoft.com/office/drawing/2010/main">
                <a:solidFill>
                  <a:srgbClr val="FFFFFF"/>
                </a:solidFill>
              </a14:hiddenFill>
            </a:ext>
          </a:extLst>
        </p:spPr>
      </p:pic>
      <p:sp>
        <p:nvSpPr>
          <p:cNvPr id="9" name="37 CuadroTexto"/>
          <p:cNvSpPr txBox="1"/>
          <p:nvPr/>
        </p:nvSpPr>
        <p:spPr>
          <a:xfrm>
            <a:off x="620688" y="7212539"/>
            <a:ext cx="3312368" cy="1035729"/>
          </a:xfrm>
          <a:prstGeom prst="roundRect">
            <a:avLst/>
          </a:prstGeom>
          <a:solidFill>
            <a:schemeClr val="tx2">
              <a:lumMod val="50000"/>
            </a:schemeClr>
          </a:solidFill>
          <a:ln>
            <a:solidFill>
              <a:srgbClr val="002060"/>
            </a:solidFill>
          </a:ln>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lIns="73646" tIns="36823" rIns="73646" bIns="36823" rtlCol="0">
            <a:spAutoFit/>
          </a:bodyPr>
          <a:lstStyle/>
          <a:p>
            <a:pPr algn="ctr"/>
            <a:r>
              <a:rPr lang="en-GB" sz="1400" dirty="0">
                <a:ln w="0"/>
                <a:solidFill>
                  <a:schemeClr val="bg1"/>
                </a:solidFill>
              </a:rPr>
              <a:t>To book a place on this course ring us on </a:t>
            </a:r>
          </a:p>
          <a:p>
            <a:pPr algn="ctr"/>
            <a:r>
              <a:rPr lang="en-GB" sz="1400" dirty="0">
                <a:ln w="0"/>
                <a:solidFill>
                  <a:schemeClr val="bg1"/>
                </a:solidFill>
              </a:rPr>
              <a:t>0161 465 9844 or </a:t>
            </a:r>
          </a:p>
          <a:p>
            <a:pPr algn="ctr"/>
            <a:r>
              <a:rPr lang="en-GB" sz="1400" dirty="0">
                <a:ln w="0"/>
                <a:solidFill>
                  <a:schemeClr val="bg1"/>
                </a:solidFill>
              </a:rPr>
              <a:t>0161 425 2239</a:t>
            </a:r>
          </a:p>
          <a:p>
            <a:pPr algn="ctr"/>
            <a:r>
              <a:rPr lang="en-GB" sz="1400" dirty="0">
                <a:ln w="0"/>
                <a:solidFill>
                  <a:schemeClr val="bg1"/>
                </a:solidFill>
              </a:rPr>
              <a:t>Email: action@thetrainingbrokers.co.uk</a:t>
            </a:r>
          </a:p>
        </p:txBody>
      </p:sp>
      <p:pic>
        <p:nvPicPr>
          <p:cNvPr id="12" name="Picture 11" descr="http://specials-images.forbesimg.com/imageserve/0dFf1J02nZbyy/0x600.jpg?fit=scale&amp;background=000000"/>
          <p:cNvPicPr/>
          <p:nvPr/>
        </p:nvPicPr>
        <p:blipFill>
          <a:blip r:embed="rId5" cstate="print"/>
          <a:srcRect/>
          <a:stretch>
            <a:fillRect/>
          </a:stretch>
        </p:blipFill>
        <p:spPr bwMode="auto">
          <a:xfrm>
            <a:off x="3796662" y="475964"/>
            <a:ext cx="2700000" cy="12600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1" name="37 CuadroTexto">
            <a:extLst>
              <a:ext uri="{FF2B5EF4-FFF2-40B4-BE49-F238E27FC236}">
                <a16:creationId xmlns:a16="http://schemas.microsoft.com/office/drawing/2014/main" id="{2BDA9A70-83B1-489B-A313-E422B8C7BADD}"/>
              </a:ext>
            </a:extLst>
          </p:cNvPr>
          <p:cNvSpPr txBox="1"/>
          <p:nvPr/>
        </p:nvSpPr>
        <p:spPr>
          <a:xfrm>
            <a:off x="4267000" y="7212539"/>
            <a:ext cx="2093533" cy="1035729"/>
          </a:xfrm>
          <a:prstGeom prst="roundRect">
            <a:avLst/>
          </a:prstGeom>
          <a:ln>
            <a:solidFill>
              <a:schemeClr val="accent4">
                <a:lumMod val="75000"/>
              </a:schemeClr>
            </a:solidFill>
          </a:ln>
        </p:spPr>
        <p:style>
          <a:lnRef idx="2">
            <a:schemeClr val="accent3"/>
          </a:lnRef>
          <a:fillRef idx="1">
            <a:schemeClr val="lt1"/>
          </a:fillRef>
          <a:effectRef idx="0">
            <a:schemeClr val="accent3"/>
          </a:effectRef>
          <a:fontRef idx="minor">
            <a:schemeClr val="dk1"/>
          </a:fontRef>
        </p:style>
        <p:txBody>
          <a:bodyPr wrap="square" lIns="73646" tIns="36823" rIns="73646" bIns="36823" rtlCol="0">
            <a:spAutoFit/>
          </a:bodyPr>
          <a:lstStyle/>
          <a:p>
            <a:pPr algn="ctr"/>
            <a:r>
              <a:rPr lang="en-GB" sz="1400" dirty="0">
                <a:ln w="0"/>
                <a:solidFill>
                  <a:schemeClr val="tx2">
                    <a:lumMod val="75000"/>
                  </a:schemeClr>
                </a:solidFill>
              </a:rPr>
              <a:t>Follow us online!</a:t>
            </a:r>
          </a:p>
          <a:p>
            <a:pPr algn="ctr"/>
            <a:r>
              <a:rPr lang="en-GB" sz="1400" dirty="0">
                <a:ln w="0"/>
                <a:solidFill>
                  <a:schemeClr val="tx2">
                    <a:lumMod val="75000"/>
                  </a:schemeClr>
                </a:solidFill>
              </a:rPr>
              <a:t>www.facebook.com/</a:t>
            </a:r>
          </a:p>
          <a:p>
            <a:pPr algn="ctr"/>
            <a:r>
              <a:rPr lang="en-GB" sz="1400" dirty="0">
                <a:ln w="0"/>
                <a:solidFill>
                  <a:schemeClr val="tx2">
                    <a:lumMod val="75000"/>
                  </a:schemeClr>
                </a:solidFill>
              </a:rPr>
              <a:t>thetrainingbrokers</a:t>
            </a:r>
          </a:p>
          <a:p>
            <a:pPr algn="ctr"/>
            <a:r>
              <a:rPr lang="en-GB" sz="1400" dirty="0">
                <a:ln w="0"/>
                <a:solidFill>
                  <a:schemeClr val="tx2">
                    <a:lumMod val="75000"/>
                  </a:schemeClr>
                </a:solidFill>
              </a:rPr>
              <a:t>Twitter: @TTBMCR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2422</Words>
  <Application>Microsoft Office PowerPoint</Application>
  <PresentationFormat>On-screen Show (4:3)</PresentationFormat>
  <Paragraphs>433</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 Level 2 Award in Support Work in Schools </vt:lpstr>
      <vt:lpstr> Level 2 Certificate in Preparing to Work in Adult Social Care  </vt:lpstr>
      <vt:lpstr> Level 1 Award in  Information, Advice  or Guidance  </vt:lpstr>
      <vt:lpstr> Level 2 Certificate in Principles of Business and Administration  </vt:lpstr>
      <vt:lpstr> Level 1 Award in Mentoring  </vt:lpstr>
      <vt:lpstr> L1 Diploma in Personal Development for Employability  </vt:lpstr>
      <vt:lpstr> Level 2 Certificate in Customer Service  </vt:lpstr>
      <vt:lpstr> Level 2 Certificate in Mental Health Awareness   </vt:lpstr>
      <vt:lpstr> Level 1 Award in Introduction to Health, Social Care and Children's and Young People's Settings  </vt:lpstr>
      <vt:lpstr> Level 2 Award in Awareness of Dementia  </vt:lpstr>
      <vt:lpstr> Level 2 Award in Information, Advice or Guidance  </vt:lpstr>
      <vt:lpstr> Level 2 Certificate in Information, Advice or Guidance  </vt:lpstr>
      <vt:lpstr> Level 2 Certificate in Counselling Skills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Student</dc:creator>
  <cp:lastModifiedBy>Kim Barnett</cp:lastModifiedBy>
  <cp:revision>45</cp:revision>
  <dcterms:created xsi:type="dcterms:W3CDTF">2018-07-26T06:52:48Z</dcterms:created>
  <dcterms:modified xsi:type="dcterms:W3CDTF">2018-12-03T11:56:47Z</dcterms:modified>
</cp:coreProperties>
</file>